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340" r:id="rId3"/>
    <p:sldId id="342" r:id="rId4"/>
    <p:sldId id="343" r:id="rId5"/>
    <p:sldId id="339" r:id="rId6"/>
    <p:sldId id="333" r:id="rId7"/>
    <p:sldId id="336" r:id="rId8"/>
    <p:sldId id="338" r:id="rId9"/>
    <p:sldId id="337" r:id="rId10"/>
    <p:sldId id="335" r:id="rId11"/>
    <p:sldId id="334" r:id="rId12"/>
    <p:sldId id="300" r:id="rId13"/>
    <p:sldId id="341" r:id="rId14"/>
    <p:sldId id="269" r:id="rId15"/>
    <p:sldId id="311" r:id="rId16"/>
    <p:sldId id="313" r:id="rId17"/>
    <p:sldId id="312" r:id="rId18"/>
    <p:sldId id="315" r:id="rId19"/>
    <p:sldId id="314" r:id="rId20"/>
    <p:sldId id="321" r:id="rId21"/>
    <p:sldId id="317" r:id="rId22"/>
    <p:sldId id="316" r:id="rId23"/>
    <p:sldId id="310" r:id="rId24"/>
    <p:sldId id="323" r:id="rId25"/>
    <p:sldId id="325" r:id="rId26"/>
    <p:sldId id="319" r:id="rId27"/>
    <p:sldId id="326" r:id="rId28"/>
    <p:sldId id="329" r:id="rId29"/>
    <p:sldId id="320" r:id="rId30"/>
    <p:sldId id="327" r:id="rId31"/>
    <p:sldId id="331" r:id="rId32"/>
    <p:sldId id="328" r:id="rId33"/>
    <p:sldId id="332" r:id="rId34"/>
    <p:sldId id="265" r:id="rId35"/>
    <p:sldId id="298" r:id="rId36"/>
    <p:sldId id="299" r:id="rId37"/>
    <p:sldId id="25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6"/>
    <p:restoredTop sz="94719"/>
  </p:normalViewPr>
  <p:slideViewPr>
    <p:cSldViewPr snapToGrid="0">
      <p:cViewPr>
        <p:scale>
          <a:sx n="120" d="100"/>
          <a:sy n="120" d="100"/>
        </p:scale>
        <p:origin x="464" y="86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6F476-CCD1-2E4F-8234-FFA9C6C7B2A9}" type="datetimeFigureOut">
              <a:rPr lang="en-US" smtClean="0"/>
              <a:t>3/25/25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427FC-75C3-6444-8097-0FC269F34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2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Range of values evaluated are appropriate for the size of models in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99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0C4D-B9E9-EF02-F32B-0F2BA987E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E2ADD4-B93C-680E-12E0-1D5432787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E0F65-D3B2-262F-8DC9-D3BF0F0BC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3EAB0-78E5-9560-703A-CFCE7BCE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B86D9-D31A-5FAF-22E8-F16F2C77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0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279C-2CD5-256E-92DA-11684C9B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80839-ABD0-82B2-EC3D-5A1E202CF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BB242-DA25-9B31-45C7-606E8BE7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A1028-8006-9C3A-123E-C0304432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E369E-BB90-D668-1AF5-4624B58C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5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32AA3D-B28C-348B-DB5B-336B7E137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2B522-029D-1F2E-9C42-D5567AED0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59A88-4D03-4726-C2AC-DF71AAAD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51C76-65F5-F078-9B28-66D9728E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00316-607F-E62E-B7E5-E25DEB76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4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21F2-5099-CB26-BB94-836A9B2D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258"/>
            <a:ext cx="10515600" cy="8032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20604-7BA9-C953-80C2-D916E5E51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333"/>
            <a:ext cx="10515600" cy="4864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17DA5-C60A-9278-E4C0-790B83B4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3FC6C-F561-DFD2-4916-19E32FF2B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96EC-4277-0181-64DA-51314A45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732D1-2FC2-66D0-DE8E-C4E5310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558D-0D5D-BE7E-04BC-69EEDD24C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DEBF9-252E-1145-97F9-7740A74C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522B7-31C4-3F68-A6CF-EF5F49EF6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2208E-0BE7-870F-F7E2-A3AF35F5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4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FBB9-9D6B-D94E-889F-332F01CE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3D5F-4197-87ED-0A1A-68C16AE51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00275-015A-A097-59CB-E9A5C2914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24B1C-40B4-E93C-5744-1E445FF1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369EA-4E9E-1A42-6D6E-30C3CCB63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EE1C1-1A63-A82B-5370-B808C20E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D67B-660D-7EC5-7D34-B0E7D36A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3FDA-3BDD-2C77-5B52-CF8ED7F66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00F68-2803-ACBB-987C-813FFE50C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CC5F1-50EB-B970-F49D-BAC0D92FE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D1F30-DD57-D627-A071-DD98E95D1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CE5D-BD4E-F7D7-51A9-C92EBDDC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64950-1341-85EE-2DC8-167D3926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DB5FB-36DE-42CF-EE33-63B6E9E7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3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BB45-F027-F81E-03F3-BB9BDB21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D6EAC-54CE-381F-87BA-8F90DAEB4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E1D32-26BF-8650-68E1-2E7488D3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44385-6B57-2720-C102-DE112824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2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E528FE-9ECC-DCB6-31B1-83CB50E4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78117-4041-2A06-A4CB-70F03F82F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749C0-2B95-344E-261E-2D38F28E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A6AB-BF56-CB49-2137-BDA6BAEB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F849F-D0B1-E2AA-1756-EF58F08A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61B88-7712-BC43-C4CF-121922063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FEC94-6F9F-7F02-F1FC-E38B69777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918E2-656B-4AB1-1A2B-7E5D8BFE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3E93A-3E9D-4201-CCBA-193E54DD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1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544E-9B77-B57A-4659-709DC16A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F2238-BBBE-D056-860D-3CA457ADB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55E83-307D-6AB8-AD23-1A17DF1BC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BD411-4940-E607-7D16-C6811C0F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46FB8-3AFF-A5AD-CD74-0B229B66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2A3F0-A38D-5B7E-5A27-A2E28D3E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1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BC928D-18E4-22FE-17B9-5F6B6907A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C5BE5-A750-F8D6-2AF9-5CC9E0B32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EC3C9-DA93-6CA0-7D9C-E0D288B5D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F643A-A301-0C7A-7961-FD3B915B2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5C9CA-A38D-67B0-C036-AC38873EC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2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18" Type="http://schemas.openxmlformats.org/officeDocument/2006/relationships/image" Target="../media/image660.png"/><Relationship Id="rId3" Type="http://schemas.openxmlformats.org/officeDocument/2006/relationships/image" Target="../media/image45.png"/><Relationship Id="rId7" Type="http://schemas.openxmlformats.org/officeDocument/2006/relationships/image" Target="../media/image1170.png"/><Relationship Id="rId12" Type="http://schemas.openxmlformats.org/officeDocument/2006/relationships/image" Target="../media/image810.png"/><Relationship Id="rId17" Type="http://schemas.openxmlformats.org/officeDocument/2006/relationships/image" Target="../media/image126.png"/><Relationship Id="rId2" Type="http://schemas.openxmlformats.org/officeDocument/2006/relationships/image" Target="../media/image1150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121.png"/><Relationship Id="rId5" Type="http://schemas.openxmlformats.org/officeDocument/2006/relationships/image" Target="../media/image40.png"/><Relationship Id="rId15" Type="http://schemas.openxmlformats.org/officeDocument/2006/relationships/image" Target="../media/image124.png"/><Relationship Id="rId10" Type="http://schemas.openxmlformats.org/officeDocument/2006/relationships/image" Target="../media/image120.png"/><Relationship Id="rId4" Type="http://schemas.openxmlformats.org/officeDocument/2006/relationships/image" Target="../media/image1160.png"/><Relationship Id="rId9" Type="http://schemas.openxmlformats.org/officeDocument/2006/relationships/image" Target="../media/image119.png"/><Relationship Id="rId14" Type="http://schemas.openxmlformats.org/officeDocument/2006/relationships/image" Target="../media/image1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6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19EE-9E5C-7A4B-7A6A-B30FF0616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1E9BF-54F7-C730-2A04-50A0C6A07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7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42783-C69E-513F-909F-3FB14CE40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2FABDD-54E5-C899-D36C-3B3B5BA1ED5F}"/>
              </a:ext>
            </a:extLst>
          </p:cNvPr>
          <p:cNvSpPr txBox="1"/>
          <p:nvPr/>
        </p:nvSpPr>
        <p:spPr>
          <a:xfrm>
            <a:off x="283899" y="4898414"/>
            <a:ext cx="2343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V1--  J03: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v2 – J09: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v3 -- J10: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v4 -- J02: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9BE3CD-6104-09BD-A0B2-B5C7C19AB521}"/>
              </a:ext>
            </a:extLst>
          </p:cNvPr>
          <p:cNvGrpSpPr/>
          <p:nvPr/>
        </p:nvGrpSpPr>
        <p:grpSpPr>
          <a:xfrm>
            <a:off x="2006956" y="239140"/>
            <a:ext cx="2757990" cy="3450989"/>
            <a:chOff x="2627742" y="239140"/>
            <a:chExt cx="2757990" cy="34509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9A6C95-BEAD-B338-C285-00F71C0D13C1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dirty="0">
                  <a:effectLst/>
                  <a:latin typeface="Menlo" panose="020B0609030804020204" pitchFamily="49" charset="0"/>
                </a:rPr>
                <a:t>J01: -&gt; IP3; R*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J02: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J03: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J04: IP3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 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J05: -&gt; g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J06: g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J07: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J08: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J09: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J10: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J11: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9C020B-D21C-349D-E070-94C702EF9DF6}"/>
                </a:ext>
              </a:extLst>
            </p:cNvPr>
            <p:cNvSpPr txBox="1"/>
            <p:nvPr/>
          </p:nvSpPr>
          <p:spPr>
            <a:xfrm>
              <a:off x="2644519" y="239140"/>
              <a:ext cx="1609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354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95CF38-D6B8-09C1-0350-4B3579311255}"/>
              </a:ext>
            </a:extLst>
          </p:cNvPr>
          <p:cNvGrpSpPr/>
          <p:nvPr/>
        </p:nvGrpSpPr>
        <p:grpSpPr>
          <a:xfrm>
            <a:off x="320769" y="239140"/>
            <a:ext cx="1572866" cy="1511997"/>
            <a:chOff x="320769" y="239140"/>
            <a:chExt cx="1572866" cy="1511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E79C9E-CB89-FBAE-CF78-DF23141A29B6}"/>
                </a:ext>
              </a:extLst>
            </p:cNvPr>
            <p:cNvSpPr txBox="1"/>
            <p:nvPr/>
          </p:nvSpPr>
          <p:spPr>
            <a:xfrm>
              <a:off x="320769" y="550808"/>
              <a:ext cx="157286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v1: M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v2: </a:t>
              </a:r>
              <a:r>
                <a:rPr lang="en-US" dirty="0" err="1"/>
                <a:t>Mp</a:t>
              </a:r>
              <a:r>
                <a:rPr lang="en-US" dirty="0"/>
                <a:t> -&gt; </a:t>
              </a:r>
              <a:r>
                <a:rPr lang="en-US" dirty="0" err="1"/>
                <a:t>Mpp</a:t>
              </a:r>
              <a:endParaRPr lang="en-US" dirty="0"/>
            </a:p>
            <a:p>
              <a:r>
                <a:rPr lang="en-US" dirty="0"/>
                <a:t>v3: </a:t>
              </a:r>
              <a:r>
                <a:rPr lang="en-US" dirty="0" err="1"/>
                <a:t>Mpp</a:t>
              </a:r>
              <a:r>
                <a:rPr lang="en-US" dirty="0"/>
                <a:t>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v4: </a:t>
              </a:r>
              <a:r>
                <a:rPr lang="en-US" dirty="0" err="1"/>
                <a:t>Mp</a:t>
              </a:r>
              <a:r>
                <a:rPr lang="en-US" dirty="0"/>
                <a:t> -&gt; 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2098B8-41DF-D58D-83A7-397096C7349B}"/>
                </a:ext>
              </a:extLst>
            </p:cNvPr>
            <p:cNvSpPr txBox="1"/>
            <p:nvPr/>
          </p:nvSpPr>
          <p:spPr>
            <a:xfrm>
              <a:off x="325844" y="239140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27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15B64D6-F853-F5C8-DF19-ACA3C3049A37}"/>
              </a:ext>
            </a:extLst>
          </p:cNvPr>
          <p:cNvSpPr txBox="1"/>
          <p:nvPr/>
        </p:nvSpPr>
        <p:spPr>
          <a:xfrm>
            <a:off x="3129094" y="6509857"/>
            <a:ext cx="581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reaction names in 354 have been changed to be shorter.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DE926-C7A1-088C-79E0-0A4BE7210A55}"/>
              </a:ext>
            </a:extLst>
          </p:cNvPr>
          <p:cNvSpPr txBox="1"/>
          <p:nvPr/>
        </p:nvSpPr>
        <p:spPr>
          <a:xfrm>
            <a:off x="5612235" y="550808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088B509-4E28-5772-AD93-7DB1A2811364}"/>
              </a:ext>
            </a:extLst>
          </p:cNvPr>
          <p:cNvGraphicFramePr>
            <a:graphicFrameLocks noGrp="1"/>
          </p:cNvGraphicFramePr>
          <p:nvPr/>
        </p:nvGraphicFramePr>
        <p:xfrm>
          <a:off x="5763236" y="962947"/>
          <a:ext cx="335623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61033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3D2C0C8-C1E4-B831-8553-B64F6AF5EE25}"/>
              </a:ext>
            </a:extLst>
          </p:cNvPr>
          <p:cNvSpPr txBox="1"/>
          <p:nvPr/>
        </p:nvSpPr>
        <p:spPr>
          <a:xfrm>
            <a:off x="5592332" y="3118193"/>
            <a:ext cx="557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constraint: number of reactions in which reactant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32B3C89-876B-E6B6-78EF-CE567E7A7481}"/>
              </a:ext>
            </a:extLst>
          </p:cNvPr>
          <p:cNvGraphicFramePr>
            <a:graphicFrameLocks noGrp="1"/>
          </p:cNvGraphicFramePr>
          <p:nvPr/>
        </p:nvGraphicFramePr>
        <p:xfrm>
          <a:off x="5718166" y="3513554"/>
          <a:ext cx="356005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20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76885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741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54CFA-5FE5-4666-E349-FF7AB23E4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DC4D74-DD6E-0BD6-03D8-54FAED44980F}"/>
              </a:ext>
            </a:extLst>
          </p:cNvPr>
          <p:cNvSpPr txBox="1"/>
          <p:nvPr/>
        </p:nvSpPr>
        <p:spPr>
          <a:xfrm>
            <a:off x="320769" y="738231"/>
            <a:ext cx="1572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v1: M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v2: </a:t>
            </a:r>
            <a:r>
              <a:rPr lang="en-US" dirty="0" err="1"/>
              <a:t>Mp</a:t>
            </a:r>
            <a:r>
              <a:rPr lang="en-US" dirty="0"/>
              <a:t> -&gt; </a:t>
            </a:r>
            <a:r>
              <a:rPr lang="en-US" dirty="0" err="1"/>
              <a:t>Mpp</a:t>
            </a:r>
            <a:endParaRPr lang="en-US" dirty="0"/>
          </a:p>
          <a:p>
            <a:r>
              <a:rPr lang="en-US" dirty="0"/>
              <a:t>v3: </a:t>
            </a:r>
            <a:r>
              <a:rPr lang="en-US" dirty="0" err="1"/>
              <a:t>Mpp</a:t>
            </a:r>
            <a:r>
              <a:rPr lang="en-US" dirty="0"/>
              <a:t>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v4: </a:t>
            </a:r>
            <a:r>
              <a:rPr lang="en-US" dirty="0" err="1"/>
              <a:t>Mp</a:t>
            </a:r>
            <a:r>
              <a:rPr lang="en-US" dirty="0"/>
              <a:t> -&gt;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67670-1957-C92A-313A-8465C492F142}"/>
              </a:ext>
            </a:extLst>
          </p:cNvPr>
          <p:cNvSpPr txBox="1"/>
          <p:nvPr/>
        </p:nvSpPr>
        <p:spPr>
          <a:xfrm>
            <a:off x="283899" y="4898414"/>
            <a:ext cx="60987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</a:t>
            </a:r>
            <a:r>
              <a:rPr lang="en-US" dirty="0" err="1"/>
              <a:t>JChannel</a:t>
            </a:r>
            <a:r>
              <a:rPr lang="en-US" dirty="0"/>
              <a:t>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mwfaf5e05a_b642_4ee2_a069_3c2fc783fba4: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 mw69f19152_7258_45b0_bf9e_b196f19d7e03: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JPump</a:t>
            </a:r>
            <a:r>
              <a:rPr lang="en-US" dirty="0"/>
              <a:t>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A309A-CACF-0EC6-3EED-5D1373DB073B}"/>
              </a:ext>
            </a:extLst>
          </p:cNvPr>
          <p:cNvSpPr txBox="1"/>
          <p:nvPr/>
        </p:nvSpPr>
        <p:spPr>
          <a:xfrm>
            <a:off x="2627742" y="919924"/>
            <a:ext cx="726067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J1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kPLC</a:t>
            </a:r>
            <a:r>
              <a:rPr lang="en-US" b="0" dirty="0">
                <a:effectLst/>
                <a:latin typeface="Menlo" panose="020B0609030804020204" pitchFamily="49" charset="0"/>
              </a:rPr>
              <a:t>: -&gt; IP3; R*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J2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JPump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J3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JChannel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J4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kPhosphatase</a:t>
            </a:r>
            <a:r>
              <a:rPr lang="en-US" b="0" dirty="0">
                <a:effectLst/>
                <a:latin typeface="Menlo" panose="020B0609030804020204" pitchFamily="49" charset="0"/>
              </a:rPr>
              <a:t>: IP3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J5 inhibition_parameter1: -&gt; g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J6 inhibition_parameter2: g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J7 mwbdcd6a40_1ae7_4c86_a99f_1fba0b8beaf7: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J8 mw530793e3_76b2_4483_be11_e94364306712: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J9 mwfaf5e05a_b642_4ee2_a069_3c2fc783fba4: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J10 mw69f19152_7258_45b0_bf9e_b196f19d7e03: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ERtoMito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62F5BA-974D-1466-3AC4-F84CDAAA0E9D}"/>
              </a:ext>
            </a:extLst>
          </p:cNvPr>
          <p:cNvSpPr txBox="1"/>
          <p:nvPr/>
        </p:nvSpPr>
        <p:spPr>
          <a:xfrm>
            <a:off x="3449863" y="239140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354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C2B95-79B6-02F8-2F23-766F011B1BEF}"/>
              </a:ext>
            </a:extLst>
          </p:cNvPr>
          <p:cNvSpPr txBox="1"/>
          <p:nvPr/>
        </p:nvSpPr>
        <p:spPr>
          <a:xfrm>
            <a:off x="283899" y="36889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27</a:t>
            </a:r>
          </a:p>
        </p:txBody>
      </p:sp>
    </p:spTree>
    <p:extLst>
      <p:ext uri="{BB962C8B-B14F-4D97-AF65-F5344CB8AC3E}">
        <p14:creationId xmlns:p14="http://schemas.microsoft.com/office/powerpoint/2010/main" val="2938492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E1DA9C-5265-BDDF-A441-61FFDC1C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009" y="2680487"/>
            <a:ext cx="6032383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952280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C0237D-0831-18BF-EC19-2D674A79A160}"/>
              </a:ext>
            </a:extLst>
          </p:cNvPr>
          <p:cNvSpPr/>
          <p:nvPr/>
        </p:nvSpPr>
        <p:spPr>
          <a:xfrm>
            <a:off x="4513275" y="1341319"/>
            <a:ext cx="1770078" cy="5201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Calculate reference constraints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738E01-9C03-A4B6-3167-14AEA2BA138C}"/>
              </a:ext>
            </a:extLst>
          </p:cNvPr>
          <p:cNvSpPr/>
          <p:nvPr/>
        </p:nvSpPr>
        <p:spPr>
          <a:xfrm>
            <a:off x="6553199" y="1334328"/>
            <a:ext cx="1770078" cy="5271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Calculate target constraints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647C899-A871-0AB3-3A0C-675EEF01FDAB}"/>
              </a:ext>
            </a:extLst>
          </p:cNvPr>
          <p:cNvSpPr/>
          <p:nvPr/>
        </p:nvSpPr>
        <p:spPr>
          <a:xfrm>
            <a:off x="5479758" y="3816158"/>
            <a:ext cx="2134384" cy="373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Calculate mapping pairs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EFEBC93-705A-6E09-67E8-A3AE1A7AD72C}"/>
              </a:ext>
            </a:extLst>
          </p:cNvPr>
          <p:cNvCxnSpPr>
            <a:cxnSpLocks/>
            <a:stCxn id="159" idx="2"/>
            <a:endCxn id="2" idx="0"/>
          </p:cNvCxnSpPr>
          <p:nvPr/>
        </p:nvCxnSpPr>
        <p:spPr>
          <a:xfrm rot="16200000" flipH="1">
            <a:off x="5045478" y="988483"/>
            <a:ext cx="341694" cy="36397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82E78CC-F6C2-65CD-6E08-B9A44858D4C2}"/>
              </a:ext>
            </a:extLst>
          </p:cNvPr>
          <p:cNvCxnSpPr>
            <a:cxnSpLocks/>
            <a:stCxn id="160" idx="2"/>
            <a:endCxn id="4" idx="0"/>
          </p:cNvCxnSpPr>
          <p:nvPr/>
        </p:nvCxnSpPr>
        <p:spPr>
          <a:xfrm rot="5400000">
            <a:off x="7467610" y="961748"/>
            <a:ext cx="343209" cy="4019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324628F-6FE3-A5F4-C81C-EDB032A99198}"/>
              </a:ext>
            </a:extLst>
          </p:cNvPr>
          <p:cNvSpPr/>
          <p:nvPr/>
        </p:nvSpPr>
        <p:spPr>
          <a:xfrm>
            <a:off x="3934484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3E5A24-5C29-7656-CFF6-C88EBE71BE41}"/>
              </a:ext>
            </a:extLst>
          </p:cNvPr>
          <p:cNvSpPr/>
          <p:nvPr/>
        </p:nvSpPr>
        <p:spPr>
          <a:xfrm>
            <a:off x="4390008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54E9E9-6596-65E6-3D5B-1E6638455550}"/>
              </a:ext>
            </a:extLst>
          </p:cNvPr>
          <p:cNvSpPr/>
          <p:nvPr/>
        </p:nvSpPr>
        <p:spPr>
          <a:xfrm>
            <a:off x="3934484" y="3008655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3D84C-70CD-7BAB-80B7-2FA20A0DACDE}"/>
              </a:ext>
            </a:extLst>
          </p:cNvPr>
          <p:cNvSpPr/>
          <p:nvPr/>
        </p:nvSpPr>
        <p:spPr>
          <a:xfrm>
            <a:off x="4390008" y="3008655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35B7058-CD73-4D64-3555-C0D4176E9CA2}"/>
              </a:ext>
            </a:extLst>
          </p:cNvPr>
          <p:cNvSpPr txBox="1"/>
          <p:nvPr/>
        </p:nvSpPr>
        <p:spPr>
          <a:xfrm>
            <a:off x="3845276" y="2282675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RC1-RC3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9332B90-05AB-368A-EF9B-4090274DD0C0}"/>
              </a:ext>
            </a:extLst>
          </p:cNvPr>
          <p:cNvSpPr/>
          <p:nvPr/>
        </p:nvSpPr>
        <p:spPr>
          <a:xfrm>
            <a:off x="4926275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26AEAF7-B1AC-AEFA-D7F8-61D71F78C59A}"/>
              </a:ext>
            </a:extLst>
          </p:cNvPr>
          <p:cNvSpPr/>
          <p:nvPr/>
        </p:nvSpPr>
        <p:spPr>
          <a:xfrm>
            <a:off x="5078675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229C63E-BEA9-51A9-F2FC-B0026EA920CE}"/>
              </a:ext>
            </a:extLst>
          </p:cNvPr>
          <p:cNvSpPr/>
          <p:nvPr/>
        </p:nvSpPr>
        <p:spPr>
          <a:xfrm>
            <a:off x="5231075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D2DEA9F-EFE8-5656-0057-EB0FF205AF59}"/>
              </a:ext>
            </a:extLst>
          </p:cNvPr>
          <p:cNvSpPr/>
          <p:nvPr/>
        </p:nvSpPr>
        <p:spPr>
          <a:xfrm>
            <a:off x="5735164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4D20314-831F-2613-0A79-9A3E277A2F03}"/>
              </a:ext>
            </a:extLst>
          </p:cNvPr>
          <p:cNvSpPr/>
          <p:nvPr/>
        </p:nvSpPr>
        <p:spPr>
          <a:xfrm>
            <a:off x="4926275" y="2938319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8774734-9B04-783A-B074-52175F0BBF5E}"/>
              </a:ext>
            </a:extLst>
          </p:cNvPr>
          <p:cNvSpPr/>
          <p:nvPr/>
        </p:nvSpPr>
        <p:spPr>
          <a:xfrm>
            <a:off x="5078675" y="2938319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1072D89-01D6-1CA0-B637-9814EC766D58}"/>
              </a:ext>
            </a:extLst>
          </p:cNvPr>
          <p:cNvSpPr/>
          <p:nvPr/>
        </p:nvSpPr>
        <p:spPr>
          <a:xfrm>
            <a:off x="5231075" y="2938319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DBB88E3-0ECA-3D86-07CC-E7F58DAA5AC0}"/>
              </a:ext>
            </a:extLst>
          </p:cNvPr>
          <p:cNvSpPr/>
          <p:nvPr/>
        </p:nvSpPr>
        <p:spPr>
          <a:xfrm>
            <a:off x="5735164" y="2938319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2294F1C-E985-14A4-EFC0-A14B69D1BE73}"/>
              </a:ext>
            </a:extLst>
          </p:cNvPr>
          <p:cNvSpPr txBox="1"/>
          <p:nvPr/>
        </p:nvSpPr>
        <p:spPr>
          <a:xfrm>
            <a:off x="5078892" y="2271317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SC1-SC4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5803AF-ABA7-0366-29D5-04844B248531}"/>
              </a:ext>
            </a:extLst>
          </p:cNvPr>
          <p:cNvSpPr/>
          <p:nvPr/>
        </p:nvSpPr>
        <p:spPr>
          <a:xfrm>
            <a:off x="3276803" y="2277080"/>
            <a:ext cx="2819197" cy="1095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A7B990E-2445-07AA-F66C-D145EF2DBBD4}"/>
              </a:ext>
            </a:extLst>
          </p:cNvPr>
          <p:cNvGrpSpPr/>
          <p:nvPr/>
        </p:nvGrpSpPr>
        <p:grpSpPr>
          <a:xfrm>
            <a:off x="7655515" y="2901014"/>
            <a:ext cx="250040" cy="45720"/>
            <a:chOff x="6733731" y="4476103"/>
            <a:chExt cx="250040" cy="45720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D3EDE2E-42CF-3E16-DB57-27B17FB9F6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C3E3A20-3684-3BC4-E34A-C77335871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644C3BC-5C4A-0AA4-0046-2D6E06DC98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6CA0C4B-2F52-A875-BED0-B9429090FA2B}"/>
              </a:ext>
            </a:extLst>
          </p:cNvPr>
          <p:cNvSpPr/>
          <p:nvPr/>
        </p:nvSpPr>
        <p:spPr>
          <a:xfrm>
            <a:off x="7136858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1C213C1-8D2A-D0F5-5AA2-521AED305F11}"/>
              </a:ext>
            </a:extLst>
          </p:cNvPr>
          <p:cNvSpPr/>
          <p:nvPr/>
        </p:nvSpPr>
        <p:spPr>
          <a:xfrm>
            <a:off x="7289258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B74D875-9B35-B23F-06A8-FFC419BD0195}"/>
              </a:ext>
            </a:extLst>
          </p:cNvPr>
          <p:cNvSpPr/>
          <p:nvPr/>
        </p:nvSpPr>
        <p:spPr>
          <a:xfrm>
            <a:off x="7441658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83AEA05-103D-0EB7-DC28-4DCED0A5C4C5}"/>
              </a:ext>
            </a:extLst>
          </p:cNvPr>
          <p:cNvSpPr/>
          <p:nvPr/>
        </p:nvSpPr>
        <p:spPr>
          <a:xfrm>
            <a:off x="7945747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5E78A75-B7AE-8C08-F1A7-71FDAE58AD68}"/>
              </a:ext>
            </a:extLst>
          </p:cNvPr>
          <p:cNvSpPr/>
          <p:nvPr/>
        </p:nvSpPr>
        <p:spPr>
          <a:xfrm>
            <a:off x="7136858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A7EB355-1A30-D3F1-2D06-7E2E13F8D4E9}"/>
              </a:ext>
            </a:extLst>
          </p:cNvPr>
          <p:cNvSpPr/>
          <p:nvPr/>
        </p:nvSpPr>
        <p:spPr>
          <a:xfrm>
            <a:off x="7289258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C37F33E-E734-A703-A881-AC37CEE51097}"/>
              </a:ext>
            </a:extLst>
          </p:cNvPr>
          <p:cNvSpPr/>
          <p:nvPr/>
        </p:nvSpPr>
        <p:spPr>
          <a:xfrm>
            <a:off x="7441658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5C03DDC-BFE6-BA5B-338A-30E88261A11D}"/>
              </a:ext>
            </a:extLst>
          </p:cNvPr>
          <p:cNvSpPr/>
          <p:nvPr/>
        </p:nvSpPr>
        <p:spPr>
          <a:xfrm>
            <a:off x="7945747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05EE29B-AB61-F372-5D5E-21045FD662B4}"/>
              </a:ext>
            </a:extLst>
          </p:cNvPr>
          <p:cNvSpPr/>
          <p:nvPr/>
        </p:nvSpPr>
        <p:spPr>
          <a:xfrm>
            <a:off x="7136858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BCC5B36-C9D7-B035-5A8C-3272CA6019B8}"/>
              </a:ext>
            </a:extLst>
          </p:cNvPr>
          <p:cNvSpPr/>
          <p:nvPr/>
        </p:nvSpPr>
        <p:spPr>
          <a:xfrm>
            <a:off x="7289258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4B8F0C7-A49F-A73E-9FDE-3660C36C3CDC}"/>
              </a:ext>
            </a:extLst>
          </p:cNvPr>
          <p:cNvSpPr/>
          <p:nvPr/>
        </p:nvSpPr>
        <p:spPr>
          <a:xfrm>
            <a:off x="7441658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EFD7363-D6AD-5B6F-C30B-E98AFEA03161}"/>
              </a:ext>
            </a:extLst>
          </p:cNvPr>
          <p:cNvSpPr/>
          <p:nvPr/>
        </p:nvSpPr>
        <p:spPr>
          <a:xfrm>
            <a:off x="7945747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457F878-0515-DBBA-A117-1BF829352A07}"/>
              </a:ext>
            </a:extLst>
          </p:cNvPr>
          <p:cNvSpPr/>
          <p:nvPr/>
        </p:nvSpPr>
        <p:spPr>
          <a:xfrm>
            <a:off x="7136858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1EB2DC0-FDF5-EC81-15C5-FB5FADB7355C}"/>
              </a:ext>
            </a:extLst>
          </p:cNvPr>
          <p:cNvSpPr/>
          <p:nvPr/>
        </p:nvSpPr>
        <p:spPr>
          <a:xfrm>
            <a:off x="7289258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DDBA201-0AD5-DF0B-21AF-F019AD6227D5}"/>
              </a:ext>
            </a:extLst>
          </p:cNvPr>
          <p:cNvSpPr/>
          <p:nvPr/>
        </p:nvSpPr>
        <p:spPr>
          <a:xfrm>
            <a:off x="7441658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8797E84-1582-F95E-E09E-9E979E185902}"/>
              </a:ext>
            </a:extLst>
          </p:cNvPr>
          <p:cNvSpPr/>
          <p:nvPr/>
        </p:nvSpPr>
        <p:spPr>
          <a:xfrm>
            <a:off x="7945747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3ECCBF7-D612-83B0-118D-40509FF5D343}"/>
              </a:ext>
            </a:extLst>
          </p:cNvPr>
          <p:cNvGrpSpPr/>
          <p:nvPr/>
        </p:nvGrpSpPr>
        <p:grpSpPr>
          <a:xfrm>
            <a:off x="9000671" y="2901014"/>
            <a:ext cx="250040" cy="45720"/>
            <a:chOff x="6733731" y="4476103"/>
            <a:chExt cx="250040" cy="4572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FCC75FA-E30F-B5B9-C473-1EFA6B2583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7AD16DD-59FD-225E-E8E7-12D7D2EC3E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F419DFC-AAAD-B434-D748-8A1A788D9B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358D5874-54BB-451C-D558-01BA8F591818}"/>
              </a:ext>
            </a:extLst>
          </p:cNvPr>
          <p:cNvSpPr/>
          <p:nvPr/>
        </p:nvSpPr>
        <p:spPr>
          <a:xfrm>
            <a:off x="8482014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E70773D-82CD-099A-F2C5-285C09AB31DB}"/>
              </a:ext>
            </a:extLst>
          </p:cNvPr>
          <p:cNvSpPr/>
          <p:nvPr/>
        </p:nvSpPr>
        <p:spPr>
          <a:xfrm>
            <a:off x="8634414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FABC5FC-088F-46EE-D491-AEAB852F6139}"/>
              </a:ext>
            </a:extLst>
          </p:cNvPr>
          <p:cNvSpPr/>
          <p:nvPr/>
        </p:nvSpPr>
        <p:spPr>
          <a:xfrm>
            <a:off x="8786814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0614685-04E7-D1E7-8410-E188E6EF49CC}"/>
              </a:ext>
            </a:extLst>
          </p:cNvPr>
          <p:cNvSpPr/>
          <p:nvPr/>
        </p:nvSpPr>
        <p:spPr>
          <a:xfrm>
            <a:off x="9290903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CC6763B-E83A-AEE6-7353-730E01B561C2}"/>
              </a:ext>
            </a:extLst>
          </p:cNvPr>
          <p:cNvSpPr/>
          <p:nvPr/>
        </p:nvSpPr>
        <p:spPr>
          <a:xfrm>
            <a:off x="8482014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B7C1348-2A72-15E2-8837-9E381E981340}"/>
              </a:ext>
            </a:extLst>
          </p:cNvPr>
          <p:cNvSpPr/>
          <p:nvPr/>
        </p:nvSpPr>
        <p:spPr>
          <a:xfrm>
            <a:off x="8634414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7633E16-8FA5-8231-EC87-4387F216C970}"/>
              </a:ext>
            </a:extLst>
          </p:cNvPr>
          <p:cNvSpPr/>
          <p:nvPr/>
        </p:nvSpPr>
        <p:spPr>
          <a:xfrm>
            <a:off x="8786814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6B40235-F5DC-8226-47C2-F39F85100B88}"/>
              </a:ext>
            </a:extLst>
          </p:cNvPr>
          <p:cNvSpPr/>
          <p:nvPr/>
        </p:nvSpPr>
        <p:spPr>
          <a:xfrm>
            <a:off x="9290903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D6EBE50-DBA4-C5AE-787E-B9C41FA40E7B}"/>
              </a:ext>
            </a:extLst>
          </p:cNvPr>
          <p:cNvSpPr/>
          <p:nvPr/>
        </p:nvSpPr>
        <p:spPr>
          <a:xfrm>
            <a:off x="8482014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3065D79-1C9D-65CA-4E8D-5BD60FC49C8C}"/>
              </a:ext>
            </a:extLst>
          </p:cNvPr>
          <p:cNvSpPr/>
          <p:nvPr/>
        </p:nvSpPr>
        <p:spPr>
          <a:xfrm>
            <a:off x="8634414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823A9BC-EFCF-957B-0582-802CE58DBABB}"/>
              </a:ext>
            </a:extLst>
          </p:cNvPr>
          <p:cNvSpPr/>
          <p:nvPr/>
        </p:nvSpPr>
        <p:spPr>
          <a:xfrm>
            <a:off x="8786814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15EEFEE-87F4-FD72-DE18-81EF82A89242}"/>
              </a:ext>
            </a:extLst>
          </p:cNvPr>
          <p:cNvSpPr/>
          <p:nvPr/>
        </p:nvSpPr>
        <p:spPr>
          <a:xfrm>
            <a:off x="9290903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73E80A3-7ABE-91AA-DE75-6F5A305BB446}"/>
              </a:ext>
            </a:extLst>
          </p:cNvPr>
          <p:cNvSpPr/>
          <p:nvPr/>
        </p:nvSpPr>
        <p:spPr>
          <a:xfrm>
            <a:off x="8482014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09101ED-6A4E-9A70-0D0A-AEB37B72E7A3}"/>
              </a:ext>
            </a:extLst>
          </p:cNvPr>
          <p:cNvSpPr/>
          <p:nvPr/>
        </p:nvSpPr>
        <p:spPr>
          <a:xfrm>
            <a:off x="8634414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2E9947A-ADD4-A241-C68E-ECE4EB2D84AF}"/>
              </a:ext>
            </a:extLst>
          </p:cNvPr>
          <p:cNvSpPr/>
          <p:nvPr/>
        </p:nvSpPr>
        <p:spPr>
          <a:xfrm>
            <a:off x="8786814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B094A2C-B1DD-AEB9-6093-ED16A19AB400}"/>
              </a:ext>
            </a:extLst>
          </p:cNvPr>
          <p:cNvSpPr/>
          <p:nvPr/>
        </p:nvSpPr>
        <p:spPr>
          <a:xfrm>
            <a:off x="9290903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9C51766-D661-3D77-2674-455F00D6C88E}"/>
              </a:ext>
            </a:extLst>
          </p:cNvPr>
          <p:cNvSpPr/>
          <p:nvPr/>
        </p:nvSpPr>
        <p:spPr>
          <a:xfrm>
            <a:off x="6832542" y="2271006"/>
            <a:ext cx="2819197" cy="1095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6A366EE7-68DC-A4F6-36B2-4D66A3E81EFF}"/>
              </a:ext>
            </a:extLst>
          </p:cNvPr>
          <p:cNvCxnSpPr>
            <a:cxnSpLocks/>
            <a:stCxn id="2" idx="2"/>
            <a:endCxn id="80" idx="0"/>
          </p:cNvCxnSpPr>
          <p:nvPr/>
        </p:nvCxnSpPr>
        <p:spPr>
          <a:xfrm rot="5400000">
            <a:off x="4834537" y="1713302"/>
            <a:ext cx="415643" cy="71191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92AF7E49-8C31-239F-2B28-D7C214E01627}"/>
              </a:ext>
            </a:extLst>
          </p:cNvPr>
          <p:cNvCxnSpPr>
            <a:cxnSpLocks/>
            <a:stCxn id="4" idx="2"/>
            <a:endCxn id="87" idx="0"/>
          </p:cNvCxnSpPr>
          <p:nvPr/>
        </p:nvCxnSpPr>
        <p:spPr>
          <a:xfrm rot="16200000" flipH="1">
            <a:off x="7635405" y="1664270"/>
            <a:ext cx="409568" cy="80390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DA1F349-7A8F-D697-7BD8-9060D8C41391}"/>
              </a:ext>
            </a:extLst>
          </p:cNvPr>
          <p:cNvCxnSpPr>
            <a:cxnSpLocks/>
            <a:stCxn id="80" idx="2"/>
            <a:endCxn id="5" idx="0"/>
          </p:cNvCxnSpPr>
          <p:nvPr/>
        </p:nvCxnSpPr>
        <p:spPr>
          <a:xfrm rot="16200000" flipH="1">
            <a:off x="5394859" y="2664066"/>
            <a:ext cx="443635" cy="186054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48AB3462-8AEB-CF40-734E-4CBE71509C41}"/>
              </a:ext>
            </a:extLst>
          </p:cNvPr>
          <p:cNvCxnSpPr>
            <a:cxnSpLocks/>
            <a:stCxn id="87" idx="2"/>
            <a:endCxn id="5" idx="0"/>
          </p:cNvCxnSpPr>
          <p:nvPr/>
        </p:nvCxnSpPr>
        <p:spPr>
          <a:xfrm rot="5400000">
            <a:off x="7169692" y="2743708"/>
            <a:ext cx="449709" cy="169519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A4C7730-F609-1FFF-768F-62B508962947}"/>
              </a:ext>
            </a:extLst>
          </p:cNvPr>
          <p:cNvGrpSpPr/>
          <p:nvPr/>
        </p:nvGrpSpPr>
        <p:grpSpPr>
          <a:xfrm>
            <a:off x="4997545" y="4480090"/>
            <a:ext cx="3121524" cy="584279"/>
            <a:chOff x="4997545" y="4841831"/>
            <a:chExt cx="3121524" cy="58427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1B2B0E1-ABDA-125D-4C5F-53F5C8B6E170}"/>
                </a:ext>
              </a:extLst>
            </p:cNvPr>
            <p:cNvGrpSpPr/>
            <p:nvPr/>
          </p:nvGrpSpPr>
          <p:grpSpPr>
            <a:xfrm>
              <a:off x="5115769" y="5017657"/>
              <a:ext cx="2909564" cy="248875"/>
              <a:chOff x="3867325" y="2855052"/>
              <a:chExt cx="2909564" cy="24887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B0B26AC-1048-A102-3C8E-6D35E91CB343}"/>
                  </a:ext>
                </a:extLst>
              </p:cNvPr>
              <p:cNvSpPr/>
              <p:nvPr/>
            </p:nvSpPr>
            <p:spPr>
              <a:xfrm>
                <a:off x="3867325" y="2860646"/>
                <a:ext cx="763398" cy="2432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,sm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  <a:p>
                <a:pPr algn="ctr"/>
                <a:endParaRPr lang="en-US" sz="12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F5E279-7F16-2F91-ED51-877A253AC820}"/>
                  </a:ext>
                </a:extLst>
              </p:cNvPr>
              <p:cNvSpPr/>
              <p:nvPr/>
            </p:nvSpPr>
            <p:spPr>
              <a:xfrm>
                <a:off x="4634915" y="2855052"/>
                <a:ext cx="763398" cy="2432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,sm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</a:p>
              <a:p>
                <a:pPr algn="ctr"/>
                <a:endParaRPr lang="en-US" sz="12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E388715-DD53-86A4-3EF8-ED4A09AA73CF}"/>
                  </a:ext>
                </a:extLst>
              </p:cNvPr>
              <p:cNvSpPr/>
              <p:nvPr/>
            </p:nvSpPr>
            <p:spPr>
              <a:xfrm>
                <a:off x="6013491" y="2856450"/>
                <a:ext cx="763398" cy="2432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rm</a:t>
                </a:r>
                <a:r>
                  <a:rPr lang="en-US" sz="1100" baseline="-250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</a:t>
                </a:r>
                <a:r>
                  <a:rPr lang="en-US" sz="11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,sm</a:t>
                </a:r>
                <a:r>
                  <a:rPr lang="en-US" sz="1100" baseline="-250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</a:t>
                </a:r>
                <a:endParaRPr lang="en-US" sz="11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algn="ctr"/>
                <a:endParaRPr lang="en-US" sz="12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50BCC12-7AD1-CC55-503C-03ACA48A0C2F}"/>
                </a:ext>
              </a:extLst>
            </p:cNvPr>
            <p:cNvSpPr/>
            <p:nvPr/>
          </p:nvSpPr>
          <p:spPr>
            <a:xfrm>
              <a:off x="4997545" y="4841831"/>
              <a:ext cx="3121524" cy="5842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4656450-5217-A7C1-4D0A-085ABD73B7CA}"/>
              </a:ext>
            </a:extLst>
          </p:cNvPr>
          <p:cNvSpPr txBox="1"/>
          <p:nvPr/>
        </p:nvSpPr>
        <p:spPr>
          <a:xfrm>
            <a:off x="7215683" y="2273614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RC1-RC3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52EE771-E083-58B9-E07B-04714726F45E}"/>
              </a:ext>
            </a:extLst>
          </p:cNvPr>
          <p:cNvSpPr txBox="1"/>
          <p:nvPr/>
        </p:nvSpPr>
        <p:spPr>
          <a:xfrm>
            <a:off x="8529684" y="2262256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SC1-SC4</a:t>
            </a: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920EBA5B-53AD-1B40-225D-5007A6239E34}"/>
              </a:ext>
            </a:extLst>
          </p:cNvPr>
          <p:cNvCxnSpPr>
            <a:cxnSpLocks/>
            <a:stCxn id="5" idx="2"/>
            <a:endCxn id="140" idx="0"/>
          </p:cNvCxnSpPr>
          <p:nvPr/>
        </p:nvCxnSpPr>
        <p:spPr>
          <a:xfrm rot="16200000" flipH="1">
            <a:off x="6407402" y="4329184"/>
            <a:ext cx="290453" cy="113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2F83EE3D-3225-72CA-D5FA-C805D8F969EC}"/>
              </a:ext>
            </a:extLst>
          </p:cNvPr>
          <p:cNvSpPr/>
          <p:nvPr/>
        </p:nvSpPr>
        <p:spPr>
          <a:xfrm>
            <a:off x="6088440" y="5780012"/>
            <a:ext cx="1959559" cy="32340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Evaluate mapping pairs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0B0E2C5-73F6-E826-E38A-47B4B0EC42FA}"/>
              </a:ext>
            </a:extLst>
          </p:cNvPr>
          <p:cNvSpPr/>
          <p:nvPr/>
        </p:nvSpPr>
        <p:spPr>
          <a:xfrm>
            <a:off x="8532260" y="5774440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inferred_subnets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0" name="Elbow Connector 149">
            <a:extLst>
              <a:ext uri="{FF2B5EF4-FFF2-40B4-BE49-F238E27FC236}">
                <a16:creationId xmlns:a16="http://schemas.microsoft.com/office/drawing/2014/main" id="{27BFF540-5954-4778-4FA5-D79F7AEB8F7E}"/>
              </a:ext>
            </a:extLst>
          </p:cNvPr>
          <p:cNvCxnSpPr>
            <a:cxnSpLocks/>
            <a:stCxn id="140" idx="2"/>
            <a:endCxn id="168" idx="0"/>
          </p:cNvCxnSpPr>
          <p:nvPr/>
        </p:nvCxnSpPr>
        <p:spPr>
          <a:xfrm rot="5400000">
            <a:off x="5281257" y="4358341"/>
            <a:ext cx="571022" cy="198307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A3BA2F17-EEA1-2BCE-956B-443F97B80CEE}"/>
              </a:ext>
            </a:extLst>
          </p:cNvPr>
          <p:cNvCxnSpPr>
            <a:cxnSpLocks/>
            <a:stCxn id="148" idx="3"/>
            <a:endCxn id="149" idx="1"/>
          </p:cNvCxnSpPr>
          <p:nvPr/>
        </p:nvCxnSpPr>
        <p:spPr>
          <a:xfrm>
            <a:off x="8047999" y="5941716"/>
            <a:ext cx="484261" cy="83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301682A-B64B-E721-0A64-DC676DD6721B}"/>
              </a:ext>
            </a:extLst>
          </p:cNvPr>
          <p:cNvSpPr/>
          <p:nvPr/>
        </p:nvSpPr>
        <p:spPr>
          <a:xfrm>
            <a:off x="3914388" y="663413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reference_network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01206F2E-BC68-CC8D-2E80-37D4C18CFDC3}"/>
              </a:ext>
            </a:extLst>
          </p:cNvPr>
          <p:cNvSpPr/>
          <p:nvPr/>
        </p:nvSpPr>
        <p:spPr>
          <a:xfrm>
            <a:off x="6720241" y="654907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target_network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413FBE0-E8EA-00DC-4BDD-611B2928D073}"/>
              </a:ext>
            </a:extLst>
          </p:cNvPr>
          <p:cNvGrpSpPr/>
          <p:nvPr/>
        </p:nvGrpSpPr>
        <p:grpSpPr>
          <a:xfrm>
            <a:off x="6829326" y="4749369"/>
            <a:ext cx="250040" cy="45720"/>
            <a:chOff x="6733731" y="4476103"/>
            <a:chExt cx="250040" cy="45720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5587CA6B-F725-494C-27A8-EA89A8482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C0736D4C-0242-BFD6-CACD-F237C44767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9E62A13-AFE4-94A9-4AF9-86D2106BFF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8" name="Decision 167">
            <a:extLst>
              <a:ext uri="{FF2B5EF4-FFF2-40B4-BE49-F238E27FC236}">
                <a16:creationId xmlns:a16="http://schemas.microsoft.com/office/drawing/2014/main" id="{79FBC700-C3B2-88B3-A279-3CB3EDE78BF2}"/>
              </a:ext>
            </a:extLst>
          </p:cNvPr>
          <p:cNvSpPr/>
          <p:nvPr/>
        </p:nvSpPr>
        <p:spPr>
          <a:xfrm>
            <a:off x="3581119" y="5635391"/>
            <a:ext cx="1988220" cy="612648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too many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mappings?</a:t>
            </a:r>
          </a:p>
        </p:txBody>
      </p: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D6EE7ECF-DD6B-299C-AE9B-02CC14218B70}"/>
              </a:ext>
            </a:extLst>
          </p:cNvPr>
          <p:cNvCxnSpPr>
            <a:cxnSpLocks/>
            <a:stCxn id="168" idx="3"/>
            <a:endCxn id="148" idx="1"/>
          </p:cNvCxnSpPr>
          <p:nvPr/>
        </p:nvCxnSpPr>
        <p:spPr>
          <a:xfrm>
            <a:off x="5569339" y="5941715"/>
            <a:ext cx="51910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9EE3CE3-FFA8-7682-5AE2-71E4ABB6A2C9}"/>
              </a:ext>
            </a:extLst>
          </p:cNvPr>
          <p:cNvSpPr txBox="1"/>
          <p:nvPr/>
        </p:nvSpPr>
        <p:spPr>
          <a:xfrm>
            <a:off x="5631843" y="563321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864BB38-3B74-3649-6AC6-9B8BAA49CB0A}"/>
              </a:ext>
            </a:extLst>
          </p:cNvPr>
          <p:cNvSpPr txBox="1"/>
          <p:nvPr/>
        </p:nvSpPr>
        <p:spPr>
          <a:xfrm>
            <a:off x="3632697" y="5620551"/>
            <a:ext cx="424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D3BCC4C-8EF8-C3C9-7E03-AC89DCE2B5FF}"/>
                  </a:ext>
                </a:extLst>
              </p:cNvPr>
              <p:cNvSpPr/>
              <p:nvPr/>
            </p:nvSpPr>
            <p:spPr>
              <a:xfrm>
                <a:off x="2779151" y="5782779"/>
                <a:ext cx="487848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∅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D3BCC4C-8EF8-C3C9-7E03-AC89DCE2B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151" y="5782779"/>
                <a:ext cx="48784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C30A118B-E0A5-0A91-6387-585864DB9855}"/>
              </a:ext>
            </a:extLst>
          </p:cNvPr>
          <p:cNvCxnSpPr>
            <a:cxnSpLocks/>
            <a:stCxn id="168" idx="1"/>
            <a:endCxn id="177" idx="3"/>
          </p:cNvCxnSpPr>
          <p:nvPr/>
        </p:nvCxnSpPr>
        <p:spPr>
          <a:xfrm rot="10800000">
            <a:off x="3266999" y="5936669"/>
            <a:ext cx="314120" cy="50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574D9069-CB09-DC57-3F5A-65D112018382}"/>
              </a:ext>
            </a:extLst>
          </p:cNvPr>
          <p:cNvSpPr txBox="1"/>
          <p:nvPr/>
        </p:nvSpPr>
        <p:spPr>
          <a:xfrm>
            <a:off x="3175946" y="1970853"/>
            <a:ext cx="1214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constraints</a:t>
            </a:r>
            <a:endParaRPr lang="en-US" sz="14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7C2951B-70AE-083E-4354-32678578A0F3}"/>
              </a:ext>
            </a:extLst>
          </p:cNvPr>
          <p:cNvSpPr txBox="1"/>
          <p:nvPr/>
        </p:nvSpPr>
        <p:spPr>
          <a:xfrm>
            <a:off x="8747140" y="1942877"/>
            <a:ext cx="1214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constraints</a:t>
            </a:r>
            <a:endParaRPr lang="en-US" sz="1400" dirty="0"/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FCDC88A-EE1B-A148-78A3-95B71C3B7A41}"/>
              </a:ext>
            </a:extLst>
          </p:cNvPr>
          <p:cNvGrpSpPr/>
          <p:nvPr/>
        </p:nvGrpSpPr>
        <p:grpSpPr>
          <a:xfrm>
            <a:off x="5437456" y="3013571"/>
            <a:ext cx="250040" cy="45720"/>
            <a:chOff x="6733731" y="4476103"/>
            <a:chExt cx="250040" cy="45720"/>
          </a:xfrm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A279A9D-F526-2F3A-4EC2-3FAC2F013E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35B51BA-026C-181E-2E32-8EB9AFCF3A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93E87F65-65EB-1C31-5F1D-CA4FD851B5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4A68F71-2F37-5F2A-F6F7-B8AA4A2AD393}"/>
              </a:ext>
            </a:extLst>
          </p:cNvPr>
          <p:cNvGrpSpPr/>
          <p:nvPr/>
        </p:nvGrpSpPr>
        <p:grpSpPr>
          <a:xfrm>
            <a:off x="4102701" y="3075534"/>
            <a:ext cx="250040" cy="45720"/>
            <a:chOff x="6733731" y="4476103"/>
            <a:chExt cx="250040" cy="45720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7C605074-1CD8-9B6A-8E08-EB2BA6D500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C718F6BD-3534-03CF-FD17-CA4AAE16B8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2D14A55-C82F-046B-68FA-E1E5864129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83362D9-5056-C621-E6FD-FECA6B874C5F}"/>
              </a:ext>
            </a:extLst>
          </p:cNvPr>
          <p:cNvGrpSpPr/>
          <p:nvPr/>
        </p:nvGrpSpPr>
        <p:grpSpPr>
          <a:xfrm>
            <a:off x="4437508" y="2793674"/>
            <a:ext cx="45720" cy="169655"/>
            <a:chOff x="1654254" y="3714249"/>
            <a:chExt cx="45720" cy="169655"/>
          </a:xfrm>
        </p:grpSpPr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E5B49AC-44B2-44E2-0184-456F7A3938A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54254" y="371424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FDCB91A1-813D-4179-E450-DD17862B08C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54254" y="3776217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511A346-D58C-3D4D-EE4E-8CB492C381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54254" y="38381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F08B4A6B-F860-0ABF-40E9-F158E44BDBF0}"/>
              </a:ext>
            </a:extLst>
          </p:cNvPr>
          <p:cNvGrpSpPr/>
          <p:nvPr/>
        </p:nvGrpSpPr>
        <p:grpSpPr>
          <a:xfrm>
            <a:off x="4114427" y="2635081"/>
            <a:ext cx="250040" cy="45720"/>
            <a:chOff x="6733731" y="4476103"/>
            <a:chExt cx="250040" cy="45720"/>
          </a:xfrm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9A602CA-7AD6-C6B0-0D02-34DD87D7F6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0C11A27E-8443-93C3-4089-3914F96002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0DF9E8B-125B-8194-5EA0-D6FB1BD210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7283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FFC1AD-2567-8583-1757-091C9AC7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189" y="793985"/>
            <a:ext cx="3890988" cy="594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B20C6-B3EA-5DF9-9E41-B02F2C2B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79" y="793985"/>
            <a:ext cx="3789728" cy="594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E35428-AF51-3500-3F60-BF2ABF92C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35" y="720413"/>
            <a:ext cx="3498662" cy="59436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CA3200F-3CA0-6E0E-42D0-5E854214E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7" y="0"/>
            <a:ext cx="11620949" cy="720413"/>
          </a:xfrm>
        </p:spPr>
        <p:txBody>
          <a:bodyPr>
            <a:normAutofit/>
          </a:bodyPr>
          <a:lstStyle/>
          <a:p>
            <a:r>
              <a:rPr lang="en-US" sz="2000" b="1" dirty="0"/>
              <a:t>Clustering Problem: Find Structurally Identical Networks In a Large Repository</a:t>
            </a:r>
            <a:br>
              <a:rPr lang="en-US" sz="2000" b="1" dirty="0"/>
            </a:br>
            <a:r>
              <a:rPr lang="en-US" sz="1400" b="1" dirty="0"/>
              <a:t>Oscillators_DOE_JUNE_12_B_41373: 66 oscillating networks have the same structure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46428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8D7071-8E21-C410-5757-1E25FD63C2A5}"/>
              </a:ext>
            </a:extLst>
          </p:cNvPr>
          <p:cNvSpPr txBox="1"/>
          <p:nvPr/>
        </p:nvSpPr>
        <p:spPr>
          <a:xfrm>
            <a:off x="168005" y="3561049"/>
            <a:ext cx="11830955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Hash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a </a:t>
            </a:r>
            <a:r>
              <a:rPr lang="en-US" sz="18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permutably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invariant hash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stoichiometry matrices of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network in networks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or each unique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network1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network2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report if network1, network2 are structurally identical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A7A61-D0D7-A131-C883-2FFA7E4D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Approaches to Finding Structural Identical Models in a Large Model Corpus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0C3E9-D344-26DF-A8B6-AF9E95BB6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20" y="1820333"/>
            <a:ext cx="10515600" cy="15898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 dirty="0"/>
              <a:t>Naive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network1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network2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report if network1, network2 are structurally identical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95D3DBCD-178C-7BCA-D436-EDEFD1E366B1}"/>
              </a:ext>
            </a:extLst>
          </p:cNvPr>
          <p:cNvSpPr/>
          <p:nvPr/>
        </p:nvSpPr>
        <p:spPr>
          <a:xfrm>
            <a:off x="2858593" y="1361609"/>
            <a:ext cx="5125675" cy="612648"/>
          </a:xfrm>
          <a:prstGeom prst="wedgeEllipseCallout">
            <a:avLst>
              <a:gd name="adj1" fmla="val -69263"/>
              <a:gd name="adj2" fmla="val 515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O(N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N</a:t>
            </a:r>
            <a:r>
              <a:rPr lang="en-US" dirty="0"/>
              <a:t> is number of networks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835E26EC-9D89-B658-9ABA-8E76C980DE7C}"/>
              </a:ext>
            </a:extLst>
          </p:cNvPr>
          <p:cNvSpPr/>
          <p:nvPr/>
        </p:nvSpPr>
        <p:spPr>
          <a:xfrm>
            <a:off x="1918075" y="3561049"/>
            <a:ext cx="5214245" cy="612648"/>
          </a:xfrm>
          <a:prstGeom prst="wedgeEllipseCallout">
            <a:avLst>
              <a:gd name="adj1" fmla="val -71612"/>
              <a:gd name="adj2" fmla="val 652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O(M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M</a:t>
            </a:r>
            <a:r>
              <a:rPr lang="en-US" dirty="0"/>
              <a:t> is size of largest hash group</a:t>
            </a: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E609963E-F878-1709-55AE-AAAC06EE058B}"/>
              </a:ext>
            </a:extLst>
          </p:cNvPr>
          <p:cNvSpPr/>
          <p:nvPr/>
        </p:nvSpPr>
        <p:spPr>
          <a:xfrm>
            <a:off x="8270240" y="1361609"/>
            <a:ext cx="308356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N is 10,000 to 50,000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BCC027B-468C-31A5-1CD3-CF0558DBEC13}"/>
              </a:ext>
            </a:extLst>
          </p:cNvPr>
          <p:cNvSpPr/>
          <p:nvPr/>
        </p:nvSpPr>
        <p:spPr>
          <a:xfrm>
            <a:off x="7393950" y="3543946"/>
            <a:ext cx="297688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M is 3 to 5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861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6" grpId="0" animBg="1"/>
      <p:bldP spid="2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627C-6C10-B731-2DDF-2481800F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Permutably Invariant Hash (</a:t>
            </a:r>
            <a:r>
              <a:rPr lang="en-US" dirty="0" err="1"/>
              <a:t>piHash</a:t>
            </a:r>
            <a:r>
              <a:rPr lang="en-US" dirty="0"/>
              <a:t>) of a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6D00F-8EB0-FC27-FD84-481C525F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Definition: Hash value does not change with permutations of the rows and columns of the matrix</a:t>
            </a:r>
          </a:p>
          <a:p>
            <a:r>
              <a:rPr lang="en-US" dirty="0"/>
              <a:t>Observation</a:t>
            </a:r>
          </a:p>
          <a:p>
            <a:pPr lvl="1"/>
            <a:r>
              <a:rPr lang="en-US" dirty="0"/>
              <a:t>Stoichiometry matrices mostly have values of 0, 1, 2, -1, -2</a:t>
            </a:r>
          </a:p>
          <a:p>
            <a:r>
              <a:rPr lang="en-US" dirty="0"/>
              <a:t>Examples of permutation independent characteristics</a:t>
            </a:r>
          </a:p>
          <a:p>
            <a:pPr lvl="1"/>
            <a:r>
              <a:rPr lang="en-US" dirty="0"/>
              <a:t>Number of 0s in a row (column). Same for 1s, 2s, -1s, -2s.</a:t>
            </a:r>
          </a:p>
          <a:p>
            <a:pPr lvl="1"/>
            <a:r>
              <a:rPr lang="en-US" dirty="0"/>
              <a:t>Number of values that are not integers -2, …, 2</a:t>
            </a:r>
          </a:p>
          <a:p>
            <a:r>
              <a:rPr lang="en-US" dirty="0" err="1"/>
              <a:t>piHash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Encode the counts of values of each row (column) as an integer</a:t>
            </a:r>
          </a:p>
          <a:p>
            <a:pPr lvl="1"/>
            <a:r>
              <a:rPr lang="en-US" dirty="0"/>
              <a:t>Sort the encoded values</a:t>
            </a:r>
          </a:p>
          <a:p>
            <a:pPr lvl="1"/>
            <a:r>
              <a:rPr lang="en-US" dirty="0"/>
              <a:t>Hash the sorted encoded values</a:t>
            </a:r>
          </a:p>
        </p:txBody>
      </p:sp>
    </p:spTree>
    <p:extLst>
      <p:ext uri="{BB962C8B-B14F-4D97-AF65-F5344CB8AC3E}">
        <p14:creationId xmlns:p14="http://schemas.microsoft.com/office/powerpoint/2010/main" val="1850168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398FE9-3090-4804-BA52-D9A6F04EF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of PIH Hash on Oscillator DB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12F91-752A-BFB7-2903-5158ECC3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43" y="1672115"/>
            <a:ext cx="5494053" cy="4206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8ECC-A050-52B5-21B5-CCE436A65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593" y="1672115"/>
            <a:ext cx="5378764" cy="411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6FED1-1D48-DD8E-F72C-68B45536FE00}"/>
              </a:ext>
            </a:extLst>
          </p:cNvPr>
          <p:cNvSpPr txBox="1"/>
          <p:nvPr/>
        </p:nvSpPr>
        <p:spPr>
          <a:xfrm>
            <a:off x="1858618" y="3190460"/>
            <a:ext cx="336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O(25), not O(10**8)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9142-5738-40F5-8EDF-B905CAB67079}"/>
              </a:ext>
            </a:extLst>
          </p:cNvPr>
          <p:cNvSpPr txBox="1"/>
          <p:nvPr/>
        </p:nvSpPr>
        <p:spPr>
          <a:xfrm>
            <a:off x="7745896" y="3190460"/>
            <a:ext cx="325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O(9), not O(10**8)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F7E54-D560-71F2-AEA4-36019C9E3C6C}"/>
              </a:ext>
            </a:extLst>
          </p:cNvPr>
          <p:cNvSpPr txBox="1"/>
          <p:nvPr/>
        </p:nvSpPr>
        <p:spPr>
          <a:xfrm>
            <a:off x="1600200" y="6211957"/>
            <a:ext cx="767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networks have a small percentage of structurally identical models (2% - 5%)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0C9F8-16FE-D4D0-3B4B-FD4999773FA7}"/>
              </a:ext>
            </a:extLst>
          </p:cNvPr>
          <p:cNvSpPr txBox="1"/>
          <p:nvPr/>
        </p:nvSpPr>
        <p:spPr>
          <a:xfrm>
            <a:off x="1911612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5E24D-9206-A395-919F-A77A8B9D20AF}"/>
              </a:ext>
            </a:extLst>
          </p:cNvPr>
          <p:cNvSpPr txBox="1"/>
          <p:nvPr/>
        </p:nvSpPr>
        <p:spPr>
          <a:xfrm>
            <a:off x="7250273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57318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85DF3D-E3BE-6C5E-C016-AAB8F93F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FC192-98D1-DADB-A81D-3DFAB0E5A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/>
              <a:t> – determines if two networks are structurally identical but does not address the clustering problem</a:t>
            </a:r>
          </a:p>
        </p:txBody>
      </p:sp>
    </p:spTree>
    <p:extLst>
      <p:ext uri="{BB962C8B-B14F-4D97-AF65-F5344CB8AC3E}">
        <p14:creationId xmlns:p14="http://schemas.microsoft.com/office/powerpoint/2010/main" val="692007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5D9F-30E9-097E-299E-DC65D11C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Determine if Network A is a Subnet of Network 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D9B76-2DCE-A6B1-7543-BE50012F3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931" y="1240561"/>
            <a:ext cx="5494747" cy="1007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C9733-C1C5-157E-7CD4-E012043DC6AE}"/>
              </a:ext>
            </a:extLst>
          </p:cNvPr>
          <p:cNvSpPr txBox="1"/>
          <p:nvPr/>
        </p:nvSpPr>
        <p:spPr>
          <a:xfrm>
            <a:off x="7585151" y="1160038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BioModels</a:t>
            </a:r>
            <a:r>
              <a:rPr lang="en-US" dirty="0"/>
              <a:t> 27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E99CD7-BA2C-629B-699F-E388F1E2F5F6}"/>
              </a:ext>
            </a:extLst>
          </p:cNvPr>
          <p:cNvGrpSpPr/>
          <p:nvPr/>
        </p:nvGrpSpPr>
        <p:grpSpPr>
          <a:xfrm>
            <a:off x="2068931" y="2419941"/>
            <a:ext cx="9946981" cy="4301530"/>
            <a:chOff x="2068931" y="2419941"/>
            <a:chExt cx="9946981" cy="43015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E5AB59-46E1-6C66-5CD0-75D0D87D7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8931" y="2419941"/>
              <a:ext cx="8301430" cy="43015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FAF2E0-55AC-5A9E-B1F1-45DF95DA33D8}"/>
                </a:ext>
              </a:extLst>
            </p:cNvPr>
            <p:cNvSpPr txBox="1"/>
            <p:nvPr/>
          </p:nvSpPr>
          <p:spPr>
            <a:xfrm>
              <a:off x="10428618" y="2419941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BioModels</a:t>
              </a:r>
              <a:r>
                <a:rPr lang="en-US" dirty="0"/>
                <a:t> 466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C4BD5B-2B6E-B284-15EA-AF7E5404F5EB}"/>
              </a:ext>
            </a:extLst>
          </p:cNvPr>
          <p:cNvGrpSpPr/>
          <p:nvPr/>
        </p:nvGrpSpPr>
        <p:grpSpPr>
          <a:xfrm>
            <a:off x="2090560" y="1477686"/>
            <a:ext cx="182881" cy="4513022"/>
            <a:chOff x="2090560" y="1477686"/>
            <a:chExt cx="182881" cy="451302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81A748-4529-8A3B-F3EA-5E4836AC8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648801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7424B60-A03B-CDDE-0924-7ED21E7809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477686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8C9611-D0E5-CDED-6170-5DA0629EA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649964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D74B6F1-7F61-B866-AA15-C9ACDC326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842120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884B017-D8E1-5701-839E-26A362839A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2024337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D50CD28-D0BE-09C8-2688-7E88BAC31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76753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314F271-73E9-39E3-A7CE-550D25D8F7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60188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8CE32DB-EAA2-D0AA-09B5-03037D665E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807828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AD193A3-2C68-A38C-3B25-85CBCF63E890}"/>
              </a:ext>
            </a:extLst>
          </p:cNvPr>
          <p:cNvSpPr txBox="1"/>
          <p:nvPr/>
        </p:nvSpPr>
        <p:spPr>
          <a:xfrm>
            <a:off x="176088" y="2419941"/>
            <a:ext cx="175888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Where is 27 inside of 466?</a:t>
            </a:r>
          </a:p>
        </p:txBody>
      </p:sp>
    </p:spTree>
    <p:extLst>
      <p:ext uri="{BB962C8B-B14F-4D97-AF65-F5344CB8AC3E}">
        <p14:creationId xmlns:p14="http://schemas.microsoft.com/office/powerpoint/2010/main" val="34540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9DF55D-56EB-D3F3-A276-CB3B5765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203" y="1288328"/>
            <a:ext cx="3098800" cy="135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389B39-633F-097A-41E8-D2E707CB7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701" y="1320089"/>
            <a:ext cx="1384300" cy="186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867FC6-886F-98DF-16C4-913DDF353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842" y="1320089"/>
            <a:ext cx="1447800" cy="1460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0DAF7-D15E-DBE8-3552-FED6D6BC8F9D}"/>
              </a:ext>
            </a:extLst>
          </p:cNvPr>
          <p:cNvSpPr txBox="1"/>
          <p:nvPr/>
        </p:nvSpPr>
        <p:spPr>
          <a:xfrm>
            <a:off x="2399590" y="3182779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 species mapping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EF3407-48BD-172E-5C94-17F4142CA2F2}"/>
              </a:ext>
            </a:extLst>
          </p:cNvPr>
          <p:cNvSpPr txBox="1"/>
          <p:nvPr/>
        </p:nvSpPr>
        <p:spPr>
          <a:xfrm>
            <a:off x="4114970" y="3182779"/>
            <a:ext cx="1711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 reaction mapping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70A8EF-FB48-D7B2-1688-9DD3F613AF9E}"/>
              </a:ext>
            </a:extLst>
          </p:cNvPr>
          <p:cNvSpPr txBox="1"/>
          <p:nvPr/>
        </p:nvSpPr>
        <p:spPr>
          <a:xfrm>
            <a:off x="7091921" y="3182779"/>
            <a:ext cx="18519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(c)  structurally identical inferred subnet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DDA7B3-9CA4-DB66-9583-6FAF66678D1E}"/>
              </a:ext>
            </a:extLst>
          </p:cNvPr>
          <p:cNvSpPr/>
          <p:nvPr/>
        </p:nvSpPr>
        <p:spPr>
          <a:xfrm>
            <a:off x="2383499" y="1195754"/>
            <a:ext cx="4681174" cy="198702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96FEE9-9B64-CEE3-7A41-F76446AFFF79}"/>
              </a:ext>
            </a:extLst>
          </p:cNvPr>
          <p:cNvSpPr txBox="1"/>
          <p:nvPr/>
        </p:nvSpPr>
        <p:spPr>
          <a:xfrm>
            <a:off x="2979667" y="883767"/>
            <a:ext cx="357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structurally identical subnet (sis) mapping pair</a:t>
            </a:r>
          </a:p>
        </p:txBody>
      </p:sp>
    </p:spTree>
    <p:extLst>
      <p:ext uri="{BB962C8B-B14F-4D97-AF65-F5344CB8AC3E}">
        <p14:creationId xmlns:p14="http://schemas.microsoft.com/office/powerpoint/2010/main" val="3922509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3EAC-EBDB-FFE6-DB56-B13BEFBD8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228"/>
            <a:ext cx="10515600" cy="1325563"/>
          </a:xfrm>
        </p:spPr>
        <p:txBody>
          <a:bodyPr>
            <a:noAutofit/>
          </a:bodyPr>
          <a:lstStyle/>
          <a:p>
            <a:pPr algn="l"/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Kholodenko 2000 (10) - </a:t>
            </a:r>
            <a:r>
              <a:rPr lang="en-US" sz="2800" b="1" i="0" dirty="0" err="1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Ultrasensitivity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 and negative feedback bring oscillations in MAPK cascade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D0498-CE6A-685B-ADAF-50994AE2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7162"/>
            <a:ext cx="6185489" cy="2024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DA34478-7099-83D7-4D1F-E02574B8234E}"/>
              </a:ext>
            </a:extLst>
          </p:cNvPr>
          <p:cNvGrpSpPr/>
          <p:nvPr/>
        </p:nvGrpSpPr>
        <p:grpSpPr>
          <a:xfrm>
            <a:off x="787400" y="3263630"/>
            <a:ext cx="4464284" cy="1778243"/>
            <a:chOff x="868680" y="3405870"/>
            <a:chExt cx="4464284" cy="17782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572EA8-BDB3-473B-4649-D993925D5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9320" y="3616680"/>
              <a:ext cx="4423644" cy="15674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5A5D3C-4618-B528-BE36-B4F313776B38}"/>
                </a:ext>
              </a:extLst>
            </p:cNvPr>
            <p:cNvSpPr txBox="1"/>
            <p:nvPr/>
          </p:nvSpPr>
          <p:spPr>
            <a:xfrm>
              <a:off x="868680" y="3405870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146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BCA3A5-8283-0237-4A4A-AE3AA09F254C}"/>
              </a:ext>
            </a:extLst>
          </p:cNvPr>
          <p:cNvGrpSpPr/>
          <p:nvPr/>
        </p:nvGrpSpPr>
        <p:grpSpPr>
          <a:xfrm>
            <a:off x="6889518" y="3140433"/>
            <a:ext cx="4777972" cy="1797567"/>
            <a:chOff x="6889518" y="3272513"/>
            <a:chExt cx="4777972" cy="17975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1B0EE2B-7037-4017-2459-6FF76A0A2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9440" y="3502648"/>
              <a:ext cx="4718050" cy="15674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42E958-A77E-45BE-E947-63A5CDF3F808}"/>
                </a:ext>
              </a:extLst>
            </p:cNvPr>
            <p:cNvSpPr txBox="1"/>
            <p:nvPr/>
          </p:nvSpPr>
          <p:spPr>
            <a:xfrm>
              <a:off x="6889518" y="327251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4CC152-5BE3-3E57-E17C-83C6349F9C60}"/>
              </a:ext>
            </a:extLst>
          </p:cNvPr>
          <p:cNvGrpSpPr/>
          <p:nvPr/>
        </p:nvGrpSpPr>
        <p:grpSpPr>
          <a:xfrm>
            <a:off x="726440" y="5275553"/>
            <a:ext cx="4615180" cy="1407429"/>
            <a:chOff x="858520" y="5224753"/>
            <a:chExt cx="4615180" cy="14074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7C92F6-EBC4-66A7-E0E4-09456B6A9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320" y="5445723"/>
              <a:ext cx="4564380" cy="11864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7942C7-A38D-56C4-4D34-8BB800BFC084}"/>
                </a:ext>
              </a:extLst>
            </p:cNvPr>
            <p:cNvSpPr txBox="1"/>
            <p:nvPr/>
          </p:nvSpPr>
          <p:spPr>
            <a:xfrm>
              <a:off x="858520" y="522475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270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A842E90-4CD2-E10F-F26D-B81AC109FDC7}"/>
              </a:ext>
            </a:extLst>
          </p:cNvPr>
          <p:cNvSpPr txBox="1"/>
          <p:nvPr/>
        </p:nvSpPr>
        <p:spPr>
          <a:xfrm>
            <a:off x="7341947" y="1651673"/>
            <a:ext cx="432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models embed this model?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C76880-22B1-107C-2562-E2FA5DA6EDD8}"/>
              </a:ext>
            </a:extLst>
          </p:cNvPr>
          <p:cNvGrpSpPr/>
          <p:nvPr/>
        </p:nvGrpSpPr>
        <p:grpSpPr>
          <a:xfrm>
            <a:off x="6889518" y="5058051"/>
            <a:ext cx="4391892" cy="1662072"/>
            <a:chOff x="6889518" y="5058051"/>
            <a:chExt cx="4391892" cy="166207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5DE3C3-EC7B-B83B-C2D1-CA3C7AFE6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9440" y="5288186"/>
              <a:ext cx="4331970" cy="14319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3A0995-4448-80E8-E955-9F9C67A124E3}"/>
                </a:ext>
              </a:extLst>
            </p:cNvPr>
            <p:cNvSpPr txBox="1"/>
            <p:nvPr/>
          </p:nvSpPr>
          <p:spPr>
            <a:xfrm>
              <a:off x="6889518" y="5058051"/>
              <a:ext cx="161544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01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1029-3337-4A98-8FDD-C6D14F8D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Oscillator in the Oscillator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1062D2-3E19-89FE-222C-28D25EC9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9829"/>
            <a:ext cx="3104322" cy="1649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ABFAB-E9FD-1C9D-49B4-B02B8D4D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87" y="1690688"/>
            <a:ext cx="4064293" cy="4565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63847-944A-B5B9-CB38-E1657F9DB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992" y="1779829"/>
            <a:ext cx="3314700" cy="22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13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F4935-C00A-C902-1BDC-E6BBBD60C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419A-C5CE-9130-9310-6A0A48E5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Are there </a:t>
            </a:r>
            <a:r>
              <a:rPr lang="en-US" sz="3200" b="1" dirty="0" err="1"/>
              <a:t>BioModels</a:t>
            </a:r>
            <a:r>
              <a:rPr lang="en-US" sz="3200" b="1" dirty="0"/>
              <a:t> that contain this oscillator?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2FA823-F96C-1676-A22D-F43388C0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77" y="1150982"/>
            <a:ext cx="3104322" cy="164917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E3BACCA-5607-B799-DF96-BF40D9A25923}"/>
              </a:ext>
            </a:extLst>
          </p:cNvPr>
          <p:cNvGrpSpPr/>
          <p:nvPr/>
        </p:nvGrpSpPr>
        <p:grpSpPr>
          <a:xfrm>
            <a:off x="4006870" y="1151611"/>
            <a:ext cx="4498860" cy="1648542"/>
            <a:chOff x="5754741" y="1113903"/>
            <a:chExt cx="4498860" cy="164854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6DCA31-4C93-E8A6-C8E2-FF9FF1D6EF13}"/>
                </a:ext>
              </a:extLst>
            </p:cNvPr>
            <p:cNvSpPr txBox="1"/>
            <p:nvPr/>
          </p:nvSpPr>
          <p:spPr>
            <a:xfrm>
              <a:off x="5754741" y="1113903"/>
              <a:ext cx="4498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FelixGarza2017 (695): </a:t>
              </a:r>
              <a:r>
                <a:rPr lang="en-US" sz="1200" b="0" i="0" dirty="0">
                  <a:effectLst/>
                  <a:latin typeface="system-ui"/>
                </a:rPr>
                <a:t>Blue light treatment of psoriasis). 35 reactions.</a:t>
              </a:r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D0F820-C6D7-DAA3-6E15-21F4DEFCFBAC}"/>
                </a:ext>
              </a:extLst>
            </p:cNvPr>
            <p:cNvSpPr txBox="1"/>
            <p:nvPr/>
          </p:nvSpPr>
          <p:spPr>
            <a:xfrm>
              <a:off x="5759778" y="1377450"/>
              <a:ext cx="403467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R_13: xFinal_8 -&gt;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R_6: xFinal_3 -&gt; xFinal_3 +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R_15: xFinal_7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R_24: xFinal_7 -&gt; xFinal_7 + xFinal_3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R_25: xFinal_3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R_14: xFinal_7 -&gt; 2.0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R_7: xFinal_7 + xFinal_9 -&gt; xFinal_7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8C898F-BDCC-B52A-75C9-BB7E9CD93AAC}"/>
              </a:ext>
            </a:extLst>
          </p:cNvPr>
          <p:cNvSpPr txBox="1"/>
          <p:nvPr/>
        </p:nvSpPr>
        <p:spPr>
          <a:xfrm>
            <a:off x="4006870" y="3090801"/>
            <a:ext cx="60991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Carbo2013 (480): 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Muscosal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immune response during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H.pylori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infection. 56 reactions.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reaction_16: s1 -&gt;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reaction_30: s16 -&gt; s16 +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reaction_19: s6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reaction_33: s6 -&gt; s6 + s16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reaction_12: s16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reaction_3: s6 -&gt; 2.0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reaction_39: s6 + s13 -&gt; s6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C52413-354C-4892-0EC5-2E7D11159F0E}"/>
              </a:ext>
            </a:extLst>
          </p:cNvPr>
          <p:cNvSpPr txBox="1"/>
          <p:nvPr/>
        </p:nvSpPr>
        <p:spPr>
          <a:xfrm>
            <a:off x="4006870" y="4834215"/>
            <a:ext cx="609914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ArnoldFarquhar2011:(872)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RubisCO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the Carbon Cycle. 17 reactions.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re9: s12 -&gt;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re5: s2 -&gt; s2 +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re14: s13 + s4 -&gt; s4 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re1: s13 -&gt; s13 + s2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re3: s2 + s4 -&gt;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re24: s13 -&gt; 2.0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re7: s13 + s4 -&gt; s13 </a:t>
            </a:r>
          </a:p>
          <a:p>
            <a:pPr algn="r"/>
            <a:endParaRPr lang="en-US" sz="1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br>
              <a:rPr lang="en-US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6758D5-D3DE-C871-CA9D-DAE275AB5339}"/>
              </a:ext>
            </a:extLst>
          </p:cNvPr>
          <p:cNvSpPr txBox="1"/>
          <p:nvPr/>
        </p:nvSpPr>
        <p:spPr>
          <a:xfrm>
            <a:off x="386977" y="3873182"/>
            <a:ext cx="328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M90DQLMW_XrH3X2B_4148_25</a:t>
            </a:r>
          </a:p>
        </p:txBody>
      </p:sp>
    </p:spTree>
    <p:extLst>
      <p:ext uri="{BB962C8B-B14F-4D97-AF65-F5344CB8AC3E}">
        <p14:creationId xmlns:p14="http://schemas.microsoft.com/office/powerpoint/2010/main" val="223109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1F41-E7CA-0F3D-5BC8-E21B40E0A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3525-B962-4125-969A-08104322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 Find Model Sub-Networks?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6D55D-36DF-D7E6-40FE-5ED392FC7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90" y="1187345"/>
            <a:ext cx="10515600" cy="36957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Query for models containing structures of interest (e.g., double phosphorylation cycles) to:</a:t>
            </a:r>
          </a:p>
          <a:p>
            <a:pPr lvl="1"/>
            <a:r>
              <a:rPr lang="en-US" dirty="0"/>
              <a:t>Find related work</a:t>
            </a:r>
          </a:p>
          <a:p>
            <a:pPr lvl="1"/>
            <a:r>
              <a:rPr lang="en-US" dirty="0"/>
              <a:t>Select rate laws</a:t>
            </a:r>
          </a:p>
          <a:p>
            <a:pPr lvl="1"/>
            <a:r>
              <a:rPr lang="en-US" dirty="0"/>
              <a:t>Annotate species, reactions</a:t>
            </a:r>
          </a:p>
          <a:p>
            <a:r>
              <a:rPr lang="en-US" dirty="0"/>
              <a:t>Evaluate the statistical significance of a subnet by</a:t>
            </a:r>
          </a:p>
          <a:p>
            <a:pPr lvl="1"/>
            <a:r>
              <a:rPr lang="en-US" dirty="0"/>
              <a:t>Generating representative random networks</a:t>
            </a:r>
          </a:p>
          <a:p>
            <a:pPr lvl="1"/>
            <a:r>
              <a:rPr lang="en-US" dirty="0"/>
              <a:t>Find if the subnet is present in the random network</a:t>
            </a:r>
          </a:p>
          <a:p>
            <a:r>
              <a:rPr lang="en-US" dirty="0"/>
              <a:t>Understand higher level structures of chemical networks</a:t>
            </a:r>
          </a:p>
        </p:txBody>
      </p:sp>
    </p:spTree>
    <p:extLst>
      <p:ext uri="{BB962C8B-B14F-4D97-AF65-F5344CB8AC3E}">
        <p14:creationId xmlns:p14="http://schemas.microsoft.com/office/powerpoint/2010/main" val="3097430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9102-C119-999A-A3E1-5E319CC8E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0F75-F32B-2D76-CCAA-F6659726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31" y="238984"/>
            <a:ext cx="11061569" cy="4715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Related Work</a:t>
            </a:r>
            <a:br>
              <a:rPr lang="en-US" dirty="0">
                <a:latin typeface="+mn-lt"/>
              </a:rPr>
            </a:br>
            <a:endParaRPr lang="en-US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9534-6680-0B8F-C6B6-75370F97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550919"/>
            <a:ext cx="10271936" cy="563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Running example: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1F3A3-B748-D1F1-3C77-A79FFDAAB68A}"/>
              </a:ext>
            </a:extLst>
          </p:cNvPr>
          <p:cNvSpPr txBox="1"/>
          <p:nvPr/>
        </p:nvSpPr>
        <p:spPr>
          <a:xfrm>
            <a:off x="50869" y="2935031"/>
            <a:ext cx="331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glasgow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subgraph solver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Finds subgraphs of source-destination pair graphs (not hypergraphs).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24678-CA79-BE0F-77D4-E9C065BEA908}"/>
              </a:ext>
            </a:extLst>
          </p:cNvPr>
          <p:cNvSpPr txBox="1"/>
          <p:nvPr/>
        </p:nvSpPr>
        <p:spPr>
          <a:xfrm>
            <a:off x="88380" y="1501324"/>
            <a:ext cx="301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Finds identical graphs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C767A2-8B52-B79C-4659-B3CDD4288D68}"/>
              </a:ext>
            </a:extLst>
          </p:cNvPr>
          <p:cNvGrpSpPr/>
          <p:nvPr/>
        </p:nvGrpSpPr>
        <p:grpSpPr>
          <a:xfrm>
            <a:off x="3884435" y="2907642"/>
            <a:ext cx="3306661" cy="1478078"/>
            <a:chOff x="3166317" y="1806056"/>
            <a:chExt cx="3306661" cy="147807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135CB98-6518-E12A-1EDB-37AFB1570E69}"/>
                </a:ext>
              </a:extLst>
            </p:cNvPr>
            <p:cNvSpPr/>
            <p:nvPr/>
          </p:nvSpPr>
          <p:spPr>
            <a:xfrm>
              <a:off x="3166317" y="183638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0195F8D-22EA-F8EF-432A-F7785C275EB7}"/>
                </a:ext>
              </a:extLst>
            </p:cNvPr>
            <p:cNvSpPr/>
            <p:nvPr/>
          </p:nvSpPr>
          <p:spPr>
            <a:xfrm>
              <a:off x="3166317" y="267547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90A39D0-E2A6-D792-EE11-8B3DF68FAEBC}"/>
                </a:ext>
              </a:extLst>
            </p:cNvPr>
            <p:cNvSpPr/>
            <p:nvPr/>
          </p:nvSpPr>
          <p:spPr>
            <a:xfrm>
              <a:off x="6028361" y="1977789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BBD3FBB-A38F-103F-2DAB-E51B355950B2}"/>
                </a:ext>
              </a:extLst>
            </p:cNvPr>
            <p:cNvSpPr/>
            <p:nvPr/>
          </p:nvSpPr>
          <p:spPr>
            <a:xfrm>
              <a:off x="6028361" y="2599973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2E047E7-AD05-8A69-7E14-8C58B6C58BFA}"/>
                </a:ext>
              </a:extLst>
            </p:cNvPr>
            <p:cNvSpPr/>
            <p:nvPr/>
          </p:nvSpPr>
          <p:spPr>
            <a:xfrm>
              <a:off x="4575668" y="2208486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BA9695-9C93-F78D-6BAD-C36B93F12BAC}"/>
                </a:ext>
              </a:extLst>
            </p:cNvPr>
            <p:cNvSpPr txBox="1"/>
            <p:nvPr/>
          </p:nvSpPr>
          <p:spPr>
            <a:xfrm>
              <a:off x="3765137" y="180605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DABD47-DD8B-22C7-E29C-0E744AB32E6D}"/>
                </a:ext>
              </a:extLst>
            </p:cNvPr>
            <p:cNvSpPr txBox="1"/>
            <p:nvPr/>
          </p:nvSpPr>
          <p:spPr>
            <a:xfrm>
              <a:off x="5583744" y="1856390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F29FB3-B4C8-97FC-BEE4-32F77D271431}"/>
                </a:ext>
              </a:extLst>
            </p:cNvPr>
            <p:cNvSpPr txBox="1"/>
            <p:nvPr/>
          </p:nvSpPr>
          <p:spPr>
            <a:xfrm>
              <a:off x="3709973" y="2914802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(1a)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20DC99-B5DF-120F-89CD-FB78DB175793}"/>
                </a:ext>
              </a:extLst>
            </p:cNvPr>
            <p:cNvSpPr txBox="1"/>
            <p:nvPr/>
          </p:nvSpPr>
          <p:spPr>
            <a:xfrm>
              <a:off x="5601920" y="279735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(2a)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225BD3D-5DEF-148F-7F12-65CF1890066C}"/>
                </a:ext>
              </a:extLst>
            </p:cNvPr>
            <p:cNvCxnSpPr>
              <a:stCxn id="24" idx="6"/>
              <a:endCxn id="28" idx="1"/>
            </p:cNvCxnSpPr>
            <p:nvPr/>
          </p:nvCxnSpPr>
          <p:spPr>
            <a:xfrm>
              <a:off x="3610934" y="2067082"/>
              <a:ext cx="964734" cy="43152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1FB8285-EC0D-BB82-00A8-25CDC1F2E7AD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 flipV="1">
              <a:off x="3610934" y="2528477"/>
              <a:ext cx="964734" cy="3776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0D43730-EC2B-7954-0145-D46B424D6F61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V="1">
              <a:off x="5179675" y="2243083"/>
              <a:ext cx="846819" cy="2555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EB064E6-AD07-7668-F3B2-076C80178D1A}"/>
                </a:ext>
              </a:extLst>
            </p:cNvPr>
            <p:cNvCxnSpPr>
              <a:cxnSpLocks/>
            </p:cNvCxnSpPr>
            <p:nvPr/>
          </p:nvCxnSpPr>
          <p:spPr>
            <a:xfrm>
              <a:off x="5179675" y="2620246"/>
              <a:ext cx="853868" cy="2365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951DFD3-F009-70D2-7C64-6B240E8FD65C}"/>
              </a:ext>
            </a:extLst>
          </p:cNvPr>
          <p:cNvSpPr txBox="1"/>
          <p:nvPr/>
        </p:nvSpPr>
        <p:spPr>
          <a:xfrm>
            <a:off x="7834857" y="2866653"/>
            <a:ext cx="3238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Doesn’t use hypergraphs so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-&gt; C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a subgraph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91F58D-5079-F358-E6AA-D439CB386C5D}"/>
              </a:ext>
            </a:extLst>
          </p:cNvPr>
          <p:cNvSpPr txBox="1"/>
          <p:nvPr/>
        </p:nvSpPr>
        <p:spPr>
          <a:xfrm>
            <a:off x="7834857" y="1501324"/>
            <a:ext cx="3040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 subgraphs.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AF69313-04A9-695D-C00D-082A3CAD2F48}"/>
              </a:ext>
            </a:extLst>
          </p:cNvPr>
          <p:cNvGrpSpPr/>
          <p:nvPr/>
        </p:nvGrpSpPr>
        <p:grpSpPr>
          <a:xfrm>
            <a:off x="3927107" y="4871478"/>
            <a:ext cx="3306661" cy="1159080"/>
            <a:chOff x="3166317" y="4752666"/>
            <a:chExt cx="3306661" cy="11590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6C1F717-190A-5309-0AAC-80A9703D6B4C}"/>
                </a:ext>
              </a:extLst>
            </p:cNvPr>
            <p:cNvSpPr/>
            <p:nvPr/>
          </p:nvSpPr>
          <p:spPr>
            <a:xfrm>
              <a:off x="3166317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913773F-380D-8191-4E04-60D766376BE7}"/>
                </a:ext>
              </a:extLst>
            </p:cNvPr>
            <p:cNvSpPr/>
            <p:nvPr/>
          </p:nvSpPr>
          <p:spPr>
            <a:xfrm>
              <a:off x="3166317" y="5450351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03ABCD-3BC3-79BC-5CCB-EF52E54665A7}"/>
                </a:ext>
              </a:extLst>
            </p:cNvPr>
            <p:cNvSpPr/>
            <p:nvPr/>
          </p:nvSpPr>
          <p:spPr>
            <a:xfrm>
              <a:off x="6028361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8D7C548-8504-2329-645D-F853C00F3DC2}"/>
                </a:ext>
              </a:extLst>
            </p:cNvPr>
            <p:cNvSpPr/>
            <p:nvPr/>
          </p:nvSpPr>
          <p:spPr>
            <a:xfrm>
              <a:off x="6028361" y="5374850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79A1C3-E2DC-E90D-C24E-2DFD4115BDFF}"/>
                </a:ext>
              </a:extLst>
            </p:cNvPr>
            <p:cNvSpPr/>
            <p:nvPr/>
          </p:nvSpPr>
          <p:spPr>
            <a:xfrm>
              <a:off x="4575668" y="4983363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E0D324A0-130C-22CB-24F9-A97E68254217}"/>
                </a:ext>
              </a:extLst>
            </p:cNvPr>
            <p:cNvCxnSpPr>
              <a:stCxn id="61" idx="6"/>
              <a:endCxn id="65" idx="1"/>
            </p:cNvCxnSpPr>
            <p:nvPr/>
          </p:nvCxnSpPr>
          <p:spPr>
            <a:xfrm>
              <a:off x="3610934" y="4983364"/>
              <a:ext cx="964734" cy="29011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>
              <a:extLst>
                <a:ext uri="{FF2B5EF4-FFF2-40B4-BE49-F238E27FC236}">
                  <a16:creationId xmlns:a16="http://schemas.microsoft.com/office/drawing/2014/main" id="{AC698B78-8AD4-E9DE-5EE2-8EA7E177A7BD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3610934" y="5273483"/>
              <a:ext cx="964734" cy="40756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B77BB786-D239-694E-FF57-E800CDA52732}"/>
                </a:ext>
              </a:extLst>
            </p:cNvPr>
            <p:cNvCxnSpPr>
              <a:cxnSpLocks/>
              <a:stCxn id="65" idx="3"/>
              <a:endCxn id="63" idx="2"/>
            </p:cNvCxnSpPr>
            <p:nvPr/>
          </p:nvCxnSpPr>
          <p:spPr>
            <a:xfrm flipV="1">
              <a:off x="5179675" y="4983364"/>
              <a:ext cx="848686" cy="290119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812FC1CD-181F-C2D2-AA46-7AB7256663B9}"/>
                </a:ext>
              </a:extLst>
            </p:cNvPr>
            <p:cNvCxnSpPr>
              <a:cxnSpLocks/>
              <a:stCxn id="65" idx="3"/>
              <a:endCxn id="64" idx="2"/>
            </p:cNvCxnSpPr>
            <p:nvPr/>
          </p:nvCxnSpPr>
          <p:spPr>
            <a:xfrm>
              <a:off x="5179675" y="5273483"/>
              <a:ext cx="848686" cy="332065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B237E87-7B32-8A74-8947-AF916F4B7957}"/>
                </a:ext>
              </a:extLst>
            </p:cNvPr>
            <p:cNvSpPr txBox="1"/>
            <p:nvPr/>
          </p:nvSpPr>
          <p:spPr>
            <a:xfrm>
              <a:off x="3708575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FA95951-28A1-F52D-1963-95B5F499B220}"/>
                </a:ext>
              </a:extLst>
            </p:cNvPr>
            <p:cNvSpPr txBox="1"/>
            <p:nvPr/>
          </p:nvSpPr>
          <p:spPr>
            <a:xfrm>
              <a:off x="5583744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388E268-F59F-D661-2E47-61C6B8B1BA01}"/>
              </a:ext>
            </a:extLst>
          </p:cNvPr>
          <p:cNvSpPr txBox="1"/>
          <p:nvPr/>
        </p:nvSpPr>
        <p:spPr>
          <a:xfrm>
            <a:off x="50869" y="5190155"/>
            <a:ext cx="340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subgraphs of hypergraphs.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91D0D08-DA97-8B9B-5F5A-280FC927E313}"/>
              </a:ext>
            </a:extLst>
          </p:cNvPr>
          <p:cNvSpPr txBox="1"/>
          <p:nvPr/>
        </p:nvSpPr>
        <p:spPr>
          <a:xfrm>
            <a:off x="7834857" y="5141425"/>
            <a:ext cx="4306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Some literature. No packages.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consideration of characteristics of CRNs.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9CFF2-9470-76C3-0ED9-6702FA176D0A}"/>
              </a:ext>
            </a:extLst>
          </p:cNvPr>
          <p:cNvSpPr txBox="1"/>
          <p:nvPr/>
        </p:nvSpPr>
        <p:spPr>
          <a:xfrm>
            <a:off x="50869" y="1134770"/>
            <a:ext cx="1627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Related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A4D48-A5E3-EB4D-9C19-6E1EE45A1C7B}"/>
              </a:ext>
            </a:extLst>
          </p:cNvPr>
          <p:cNvSpPr txBox="1"/>
          <p:nvPr/>
        </p:nvSpPr>
        <p:spPr>
          <a:xfrm>
            <a:off x="7834857" y="1134770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Issue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C108D-C7E8-4807-6FB8-1CA91D36D605}"/>
              </a:ext>
            </a:extLst>
          </p:cNvPr>
          <p:cNvSpPr txBox="1"/>
          <p:nvPr/>
        </p:nvSpPr>
        <p:spPr>
          <a:xfrm>
            <a:off x="101600" y="2098626"/>
            <a:ext cx="370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Alon 2000: Feedforward loop subnets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D44D3-3F32-8C29-66CC-3EA60D3D3AED}"/>
              </a:ext>
            </a:extLst>
          </p:cNvPr>
          <p:cNvSpPr txBox="1"/>
          <p:nvPr/>
        </p:nvSpPr>
        <p:spPr>
          <a:xfrm>
            <a:off x="7731761" y="2098626"/>
            <a:ext cx="407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Customized search for small subnets in the species graph.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FD3E-26C3-1E5D-C095-D28B5A79C6CD}"/>
              </a:ext>
            </a:extLst>
          </p:cNvPr>
          <p:cNvSpPr txBox="1"/>
          <p:nvPr/>
        </p:nvSpPr>
        <p:spPr>
          <a:xfrm>
            <a:off x="511764" y="6123924"/>
            <a:ext cx="10842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+mn-lt"/>
              </a:rPr>
              <a:t>Conclusion: Finding subnets is a specialized kind of graph analysis.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6209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  <p:bldP spid="58" grpId="0"/>
      <p:bldP spid="60" grpId="0"/>
      <p:bldP spid="60" grpId="1"/>
      <p:bldP spid="72" grpId="0"/>
      <p:bldP spid="78" grpId="0"/>
      <p:bldP spid="6" grpId="0"/>
      <p:bldP spid="7" grpId="0"/>
      <p:bldP spid="8" grpId="0"/>
      <p:bldP spid="10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CDB4-8D0F-D889-F00E-7AE7281B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67"/>
            <a:ext cx="10515600" cy="803275"/>
          </a:xfrm>
        </p:spPr>
        <p:txBody>
          <a:bodyPr/>
          <a:lstStyle/>
          <a:p>
            <a:r>
              <a:rPr lang="en-US" dirty="0"/>
              <a:t>Finding Subnets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Problem statement</a:t>
                </a:r>
              </a:p>
              <a:p>
                <a:pPr lvl="1"/>
                <a:r>
                  <a:rPr lang="en-US" sz="2000" dirty="0"/>
                  <a:t>The </a:t>
                </a:r>
                <a:r>
                  <a:rPr lang="en-US" sz="2000" b="1" dirty="0"/>
                  <a:t>reference</a:t>
                </a:r>
                <a:r>
                  <a:rPr lang="en-US" sz="2000" dirty="0"/>
                  <a:t> network A is a subnet of the </a:t>
                </a:r>
                <a:r>
                  <a:rPr lang="en-US" sz="2000" b="1" dirty="0"/>
                  <a:t>target</a:t>
                </a:r>
                <a:r>
                  <a:rPr lang="en-US" sz="2000" dirty="0"/>
                  <a:t> network B if there is a subset of the species and reactions in B such that the resulting network is identical to A.</a:t>
                </a:r>
              </a:p>
              <a:p>
                <a:pPr lvl="1"/>
                <a:r>
                  <a:rPr lang="en-US" sz="2000" b="1" dirty="0"/>
                  <a:t>Assignment</a:t>
                </a:r>
                <a:r>
                  <a:rPr lang="en-US" sz="2000" dirty="0"/>
                  <a:t>: The correspondence of species and reactions in B to those in A.</a:t>
                </a:r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be the number of species and reactions in A, and similarly for B. Then, there are the following number of assignments of B to A.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  <a:blipFill>
                <a:blip r:embed="rId3"/>
                <a:stretch>
                  <a:fillRect l="-673" t="-2679" r="-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CD17EF4-9303-19DD-8B7B-EDEC7A133E19}"/>
              </a:ext>
            </a:extLst>
          </p:cNvPr>
          <p:cNvSpPr txBox="1"/>
          <p:nvPr/>
        </p:nvSpPr>
        <p:spPr>
          <a:xfrm>
            <a:off x="8320747" y="4996117"/>
            <a:ext cx="2516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(number species = number reactions)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BB9F63-9441-34BD-87F0-C051965EC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541" y="3056890"/>
            <a:ext cx="4661159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/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Number of atoms in the universe.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blipFill>
                <a:blip r:embed="rId5"/>
                <a:stretch>
                  <a:fillRect l="-1948" t="-27273" r="-2597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8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9A1EE-5435-765D-0C48-62961FFF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Strategy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6926C-6D8A-CF16-3120-527B040B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easy-to-calculate constraints for reference networks that reduce the number of assignments.</a:t>
            </a:r>
          </a:p>
          <a:p>
            <a:r>
              <a:rPr lang="en-US" dirty="0"/>
              <a:t>Increase the speed of assessing constraints by parallelization.</a:t>
            </a:r>
          </a:p>
        </p:txBody>
      </p:sp>
    </p:spTree>
    <p:extLst>
      <p:ext uri="{BB962C8B-B14F-4D97-AF65-F5344CB8AC3E}">
        <p14:creationId xmlns:p14="http://schemas.microsoft.com/office/powerpoint/2010/main" val="845506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806B3-7808-F1B7-BB96-E02E6F76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Constraints On Assignments for Chemical Reaction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47C93-A5FB-8EAB-1A3B-C9E85FA4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Reaction constraints</a:t>
            </a:r>
          </a:p>
          <a:p>
            <a:pPr lvl="1"/>
            <a:r>
              <a:rPr lang="en-US" dirty="0"/>
              <a:t>Type of reaction (e.g., </a:t>
            </a:r>
            <a:r>
              <a:rPr lang="en-US" dirty="0" err="1"/>
              <a:t>uni-uni</a:t>
            </a:r>
            <a:r>
              <a:rPr lang="en-US" dirty="0"/>
              <a:t>, </a:t>
            </a:r>
            <a:r>
              <a:rPr lang="en-US" dirty="0" err="1"/>
              <a:t>uni</a:t>
            </a:r>
            <a:r>
              <a:rPr lang="en-US" dirty="0"/>
              <a:t>-bi, bi-</a:t>
            </a:r>
            <a:r>
              <a:rPr lang="en-US" dirty="0" err="1"/>
              <a:t>uni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Type of destination reactions (in inferred reaction monopartite graph)</a:t>
            </a:r>
          </a:p>
          <a:p>
            <a:pPr lvl="1"/>
            <a:r>
              <a:rPr lang="en-US" dirty="0"/>
              <a:t>Autocatalysis reaction</a:t>
            </a:r>
          </a:p>
          <a:p>
            <a:r>
              <a:rPr lang="en-US" dirty="0"/>
              <a:t>Species constraints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reactant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product</a:t>
            </a:r>
          </a:p>
          <a:p>
            <a:pPr lvl="1"/>
            <a:r>
              <a:rPr lang="en-US" dirty="0"/>
              <a:t>Autocatalyzed species</a:t>
            </a:r>
          </a:p>
          <a:p>
            <a:r>
              <a:rPr lang="en-US" dirty="0"/>
              <a:t>Constraints are represented as </a:t>
            </a:r>
            <a:r>
              <a:rPr lang="en-US" dirty="0" err="1"/>
              <a:t>numpy</a:t>
            </a:r>
            <a:r>
              <a:rPr lang="en-US" dirty="0"/>
              <a:t> arrays and their analysis is vectorized.</a:t>
            </a:r>
          </a:p>
          <a:p>
            <a:pPr lvl="1"/>
            <a:endParaRPr lang="en-US" dirty="0"/>
          </a:p>
          <a:p>
            <a:r>
              <a:rPr lang="en-US" dirty="0"/>
              <a:t>Benchmark evaluation</a:t>
            </a:r>
          </a:p>
          <a:p>
            <a:pPr lvl="1"/>
            <a:r>
              <a:rPr lang="en-US" dirty="0"/>
              <a:t>Generate networks based on the distribution of reaction types in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0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A42A3-F8E9-7FBF-B3FF-4F0D8766A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0C88-3113-CCEE-963C-73A64226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154029-3BFC-EE3F-7CA1-DBF8C37BE3B7}"/>
              </a:ext>
            </a:extLst>
          </p:cNvPr>
          <p:cNvGrpSpPr/>
          <p:nvPr/>
        </p:nvGrpSpPr>
        <p:grpSpPr>
          <a:xfrm>
            <a:off x="7863468" y="2788548"/>
            <a:ext cx="3995083" cy="3712453"/>
            <a:chOff x="7863468" y="2788548"/>
            <a:chExt cx="3995083" cy="371245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93BE0C-39FB-E55D-6FF2-C6A4EB2046AE}"/>
                </a:ext>
              </a:extLst>
            </p:cNvPr>
            <p:cNvGrpSpPr/>
            <p:nvPr/>
          </p:nvGrpSpPr>
          <p:grpSpPr>
            <a:xfrm>
              <a:off x="7863468" y="3059668"/>
              <a:ext cx="3995083" cy="3441333"/>
              <a:chOff x="7863468" y="3059668"/>
              <a:chExt cx="3995083" cy="344133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1A04119-2B21-50BE-B178-8CC895670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901455-0DFC-AC58-678B-C89FD38047CC}"/>
                  </a:ext>
                </a:extLst>
              </p:cNvPr>
              <p:cNvSpPr txBox="1"/>
              <p:nvPr/>
            </p:nvSpPr>
            <p:spPr>
              <a:xfrm>
                <a:off x="8106540" y="3059668"/>
                <a:ext cx="27810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95 percentile w/Constraints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DD3EA-2846-72F0-A3EF-69086CCBB6C3}"/>
                </a:ext>
              </a:extLst>
            </p:cNvPr>
            <p:cNvSpPr txBox="1"/>
            <p:nvPr/>
          </p:nvSpPr>
          <p:spPr>
            <a:xfrm>
              <a:off x="8119829" y="2788548"/>
              <a:ext cx="2754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91B9FF-674B-D7BF-5B71-465B354D58E0}"/>
              </a:ext>
            </a:extLst>
          </p:cNvPr>
          <p:cNvGrpSpPr/>
          <p:nvPr/>
        </p:nvGrpSpPr>
        <p:grpSpPr>
          <a:xfrm>
            <a:off x="138209" y="2914040"/>
            <a:ext cx="4078389" cy="3650873"/>
            <a:chOff x="138209" y="2914040"/>
            <a:chExt cx="4078389" cy="365087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3EA8FD2-CCF4-AA8F-024C-66843B6C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09" y="3273073"/>
              <a:ext cx="4078389" cy="32918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8A7647-7F6B-4955-6CD6-0A75C6BD66A7}"/>
                </a:ext>
              </a:extLst>
            </p:cNvPr>
            <p:cNvSpPr txBox="1"/>
            <p:nvPr/>
          </p:nvSpPr>
          <p:spPr>
            <a:xfrm>
              <a:off x="723349" y="2914040"/>
              <a:ext cx="26975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Absent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06A7F7-C6A8-FC1D-6C22-F8AA2FF37B6C}"/>
                </a:ext>
              </a:extLst>
            </p:cNvPr>
            <p:cNvSpPr txBox="1"/>
            <p:nvPr/>
          </p:nvSpPr>
          <p:spPr>
            <a:xfrm>
              <a:off x="688763" y="320192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95 percentile w/Constraints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2B88157-4944-4DA6-E6C1-25D91A4D5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963" y="841739"/>
            <a:ext cx="4078514" cy="3200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43ACA8-BAF4-62EA-4551-0ABAF14CE6D6}"/>
              </a:ext>
            </a:extLst>
          </p:cNvPr>
          <p:cNvSpPr txBox="1"/>
          <p:nvPr/>
        </p:nvSpPr>
        <p:spPr>
          <a:xfrm>
            <a:off x="5065750" y="589023"/>
            <a:ext cx="1724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Constraints</a:t>
            </a:r>
          </a:p>
        </p:txBody>
      </p:sp>
    </p:spTree>
    <p:extLst>
      <p:ext uri="{BB962C8B-B14F-4D97-AF65-F5344CB8AC3E}">
        <p14:creationId xmlns:p14="http://schemas.microsoft.com/office/powerpoint/2010/main" val="346629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8F23-C01F-CEB8-03EE-BE1C1429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 to consider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DD9898-794B-9911-8C2C-DEE7B06795AF}"/>
              </a:ext>
            </a:extLst>
          </p:cNvPr>
          <p:cNvGrpSpPr/>
          <p:nvPr/>
        </p:nvGrpSpPr>
        <p:grpSpPr>
          <a:xfrm>
            <a:off x="3888963" y="634967"/>
            <a:ext cx="4078514" cy="3407172"/>
            <a:chOff x="3888963" y="634967"/>
            <a:chExt cx="4078514" cy="34071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E12D54-EB22-5D85-17D3-ACCDF18E6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963" y="841739"/>
              <a:ext cx="4078514" cy="3200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41D73-52BD-D0C8-FEBD-E41554582445}"/>
                </a:ext>
              </a:extLst>
            </p:cNvPr>
            <p:cNvSpPr txBox="1"/>
            <p:nvPr/>
          </p:nvSpPr>
          <p:spPr>
            <a:xfrm>
              <a:off x="5081046" y="634967"/>
              <a:ext cx="15650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No Constraints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337556-FEFE-F86A-FBB9-0B105E5F4FCA}"/>
              </a:ext>
            </a:extLst>
          </p:cNvPr>
          <p:cNvGrpSpPr/>
          <p:nvPr/>
        </p:nvGrpSpPr>
        <p:grpSpPr>
          <a:xfrm>
            <a:off x="8014781" y="2936940"/>
            <a:ext cx="3994871" cy="3673118"/>
            <a:chOff x="8014781" y="2936940"/>
            <a:chExt cx="3994871" cy="36731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FB7C1D-6F72-EC67-2B52-B6CA4426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781" y="3373082"/>
              <a:ext cx="3994871" cy="323697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754BF0-FDD8-5D8E-FDFE-C501625F110D}"/>
                </a:ext>
              </a:extLst>
            </p:cNvPr>
            <p:cNvSpPr txBox="1"/>
            <p:nvPr/>
          </p:nvSpPr>
          <p:spPr>
            <a:xfrm>
              <a:off x="8610255" y="3224992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236FE2-77C5-97C0-9A85-0618B5C8901E}"/>
                </a:ext>
              </a:extLst>
            </p:cNvPr>
            <p:cNvSpPr txBox="1"/>
            <p:nvPr/>
          </p:nvSpPr>
          <p:spPr>
            <a:xfrm>
              <a:off x="8861416" y="2936940"/>
              <a:ext cx="1892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FEFFFD-D55E-DC13-5404-C94AED42BA01}"/>
              </a:ext>
            </a:extLst>
          </p:cNvPr>
          <p:cNvGrpSpPr/>
          <p:nvPr/>
        </p:nvGrpSpPr>
        <p:grpSpPr>
          <a:xfrm>
            <a:off x="182348" y="2975000"/>
            <a:ext cx="3988403" cy="3598482"/>
            <a:chOff x="182348" y="2975000"/>
            <a:chExt cx="3988403" cy="35984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800FC0-E55A-3AB7-F05C-04C38EE2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348" y="3373082"/>
              <a:ext cx="3988403" cy="3200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6B1037-654A-1C3E-0DC3-AB0E3102F73A}"/>
                </a:ext>
              </a:extLst>
            </p:cNvPr>
            <p:cNvSpPr txBox="1"/>
            <p:nvPr/>
          </p:nvSpPr>
          <p:spPr>
            <a:xfrm>
              <a:off x="1028149" y="2975000"/>
              <a:ext cx="18352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Absent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0A59AC-1B3C-FCE8-EB5E-7BA02FF888AD}"/>
                </a:ext>
              </a:extLst>
            </p:cNvPr>
            <p:cNvSpPr txBox="1"/>
            <p:nvPr/>
          </p:nvSpPr>
          <p:spPr>
            <a:xfrm>
              <a:off x="688763" y="326288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5B1AFA-B5B2-FF06-323A-D91D4C8301A3}"/>
              </a:ext>
            </a:extLst>
          </p:cNvPr>
          <p:cNvGrpSpPr>
            <a:grpSpLocks noChangeAspect="1"/>
          </p:cNvGrpSpPr>
          <p:nvPr/>
        </p:nvGrpSpPr>
        <p:grpSpPr>
          <a:xfrm>
            <a:off x="9105520" y="118075"/>
            <a:ext cx="2755231" cy="2621280"/>
            <a:chOff x="7863468" y="2700156"/>
            <a:chExt cx="3995083" cy="380084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31003B-81F0-D3F9-1630-4E967FA640EA}"/>
                </a:ext>
              </a:extLst>
            </p:cNvPr>
            <p:cNvGrpSpPr/>
            <p:nvPr/>
          </p:nvGrpSpPr>
          <p:grpSpPr>
            <a:xfrm>
              <a:off x="7863468" y="2971276"/>
              <a:ext cx="3995083" cy="3529725"/>
              <a:chOff x="7863468" y="2971276"/>
              <a:chExt cx="3995083" cy="352972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7FF7B17-62F0-DBA4-6A61-10C8B82AC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521147-ED0C-8A82-8097-6B0AC2E2800F}"/>
                  </a:ext>
                </a:extLst>
              </p:cNvPr>
              <p:cNvSpPr txBox="1"/>
              <p:nvPr/>
            </p:nvSpPr>
            <p:spPr>
              <a:xfrm>
                <a:off x="8106540" y="2971276"/>
                <a:ext cx="3200541" cy="4462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95 percentile w/Constraints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50B5A2-CAE8-ABA2-D576-9BB1E9F0CAD8}"/>
                </a:ext>
              </a:extLst>
            </p:cNvPr>
            <p:cNvSpPr txBox="1"/>
            <p:nvPr/>
          </p:nvSpPr>
          <p:spPr>
            <a:xfrm>
              <a:off x="8668468" y="2700156"/>
              <a:ext cx="2195213" cy="446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Reference Present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7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7CAB6-C84F-C4A5-8214-06D338D58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1C35DC-3F5F-6BF9-D39B-D6D6C518C40A}"/>
              </a:ext>
            </a:extLst>
          </p:cNvPr>
          <p:cNvSpPr/>
          <p:nvPr/>
        </p:nvSpPr>
        <p:spPr>
          <a:xfrm>
            <a:off x="4149965" y="1782658"/>
            <a:ext cx="2515220" cy="4255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Make data for reference constraint evaluation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10CD25-F459-9D4E-4234-7F1A726FCA1A}"/>
              </a:ext>
            </a:extLst>
          </p:cNvPr>
          <p:cNvSpPr/>
          <p:nvPr/>
        </p:nvSpPr>
        <p:spPr>
          <a:xfrm>
            <a:off x="6874744" y="1782658"/>
            <a:ext cx="2270512" cy="4136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Make data for target constraint evaluation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64CC357-80B0-F37E-2984-7D57C886E2BD}"/>
              </a:ext>
            </a:extLst>
          </p:cNvPr>
          <p:cNvSpPr/>
          <p:nvPr/>
        </p:nvSpPr>
        <p:spPr>
          <a:xfrm>
            <a:off x="3768133" y="3062533"/>
            <a:ext cx="6007154" cy="373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Find mapping pairs with compatible constraints between reference and target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C6E9AB9-A9FB-9EC4-5897-074C37C7E527}"/>
              </a:ext>
            </a:extLst>
          </p:cNvPr>
          <p:cNvCxnSpPr>
            <a:cxnSpLocks/>
            <a:stCxn id="159" idx="2"/>
            <a:endCxn id="2" idx="0"/>
          </p:cNvCxnSpPr>
          <p:nvPr/>
        </p:nvCxnSpPr>
        <p:spPr>
          <a:xfrm rot="16200000" flipH="1">
            <a:off x="5282397" y="1657479"/>
            <a:ext cx="250261" cy="9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5EC6AB76-ED25-0894-A2A2-2BD71CD15945}"/>
              </a:ext>
            </a:extLst>
          </p:cNvPr>
          <p:cNvCxnSpPr>
            <a:cxnSpLocks/>
            <a:stCxn id="160" idx="2"/>
            <a:endCxn id="4" idx="0"/>
          </p:cNvCxnSpPr>
          <p:nvPr/>
        </p:nvCxnSpPr>
        <p:spPr>
          <a:xfrm rot="5400000">
            <a:off x="7885365" y="1657032"/>
            <a:ext cx="250261" cy="99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DABDFD16-6BAA-16BD-6338-66608E9C6FB2}"/>
              </a:ext>
            </a:extLst>
          </p:cNvPr>
          <p:cNvSpPr/>
          <p:nvPr/>
        </p:nvSpPr>
        <p:spPr>
          <a:xfrm>
            <a:off x="4287531" y="2450983"/>
            <a:ext cx="2266216" cy="373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 constraint matrices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1EF7123-67EC-87E6-04D6-ABB3EE2F9460}"/>
              </a:ext>
            </a:extLst>
          </p:cNvPr>
          <p:cNvSpPr/>
          <p:nvPr/>
        </p:nvSpPr>
        <p:spPr>
          <a:xfrm>
            <a:off x="4431327" y="3736513"/>
            <a:ext cx="2270932" cy="3065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pairs</a:t>
            </a: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DF76EA98-7F72-CC12-2436-F79644BD52E5}"/>
              </a:ext>
            </a:extLst>
          </p:cNvPr>
          <p:cNvCxnSpPr>
            <a:cxnSpLocks/>
            <a:stCxn id="5" idx="2"/>
            <a:endCxn id="140" idx="0"/>
          </p:cNvCxnSpPr>
          <p:nvPr/>
        </p:nvCxnSpPr>
        <p:spPr>
          <a:xfrm rot="5400000">
            <a:off x="6019002" y="2983804"/>
            <a:ext cx="300501" cy="12049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92D035B4-7125-F7F0-6B5F-F2C1A128FD59}"/>
              </a:ext>
            </a:extLst>
          </p:cNvPr>
          <p:cNvSpPr/>
          <p:nvPr/>
        </p:nvSpPr>
        <p:spPr>
          <a:xfrm>
            <a:off x="4161543" y="4282818"/>
            <a:ext cx="2780939" cy="3734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Find sis mapping pairs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BFF5D22-C0FE-39F3-3DB5-36A59A7030CC}"/>
              </a:ext>
            </a:extLst>
          </p:cNvPr>
          <p:cNvSpPr/>
          <p:nvPr/>
        </p:nvSpPr>
        <p:spPr>
          <a:xfrm>
            <a:off x="7708604" y="4301452"/>
            <a:ext cx="2046008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sis mapping pairs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E75B759-AD1F-FA37-8C54-8050B1A39F7D}"/>
              </a:ext>
            </a:extLst>
          </p:cNvPr>
          <p:cNvSpPr/>
          <p:nvPr/>
        </p:nvSpPr>
        <p:spPr>
          <a:xfrm>
            <a:off x="4287531" y="1196185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 CRN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9F8121E-A8E2-9430-DD3C-DC5C990DC320}"/>
              </a:ext>
            </a:extLst>
          </p:cNvPr>
          <p:cNvSpPr/>
          <p:nvPr/>
        </p:nvSpPr>
        <p:spPr>
          <a:xfrm>
            <a:off x="6891042" y="1196185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CRN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28E9244-A36F-A649-C693-8D67B85FABC6}"/>
              </a:ext>
            </a:extLst>
          </p:cNvPr>
          <p:cNvSpPr txBox="1"/>
          <p:nvPr/>
        </p:nvSpPr>
        <p:spPr>
          <a:xfrm>
            <a:off x="6890329" y="3539392"/>
            <a:ext cx="1947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too many mapping pairs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95947E2-A9E5-E2D3-D0CE-8A0203497CF8}"/>
                  </a:ext>
                </a:extLst>
              </p:cNvPr>
              <p:cNvSpPr/>
              <p:nvPr/>
            </p:nvSpPr>
            <p:spPr>
              <a:xfrm>
                <a:off x="9338662" y="3735915"/>
                <a:ext cx="424236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∅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95947E2-A9E5-E2D3-D0CE-8A0203497C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662" y="3735915"/>
                <a:ext cx="424236" cy="307777"/>
              </a:xfrm>
              <a:prstGeom prst="rect">
                <a:avLst/>
              </a:prstGeom>
              <a:blipFill>
                <a:blip r:embed="rId2"/>
                <a:stretch>
                  <a:fillRect l="-8333" b="-15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0B4C05BD-322F-4C04-250E-320FA4B022D5}"/>
              </a:ext>
            </a:extLst>
          </p:cNvPr>
          <p:cNvCxnSpPr>
            <a:cxnSpLocks/>
            <a:stCxn id="140" idx="3"/>
            <a:endCxn id="177" idx="1"/>
          </p:cNvCxnSpPr>
          <p:nvPr/>
        </p:nvCxnSpPr>
        <p:spPr>
          <a:xfrm flipV="1">
            <a:off x="6702259" y="3889804"/>
            <a:ext cx="2636403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CC5C662-2303-C129-258A-A9717A2A318A}"/>
              </a:ext>
            </a:extLst>
          </p:cNvPr>
          <p:cNvSpPr/>
          <p:nvPr/>
        </p:nvSpPr>
        <p:spPr>
          <a:xfrm>
            <a:off x="6772590" y="2450982"/>
            <a:ext cx="2468377" cy="373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 matrices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339ECCBA-189E-7ABB-337D-CA663D7F4E2A}"/>
              </a:ext>
            </a:extLst>
          </p:cNvPr>
          <p:cNvSpPr>
            <a:spLocks noChangeAspect="1"/>
          </p:cNvSpPr>
          <p:nvPr/>
        </p:nvSpPr>
        <p:spPr>
          <a:xfrm>
            <a:off x="3750826" y="1927917"/>
            <a:ext cx="365760" cy="236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1a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8BF61BF-600C-2363-876D-3C8B3ACD18CD}"/>
              </a:ext>
            </a:extLst>
          </p:cNvPr>
          <p:cNvSpPr>
            <a:spLocks noChangeAspect="1"/>
          </p:cNvSpPr>
          <p:nvPr/>
        </p:nvSpPr>
        <p:spPr>
          <a:xfrm>
            <a:off x="9171934" y="1900156"/>
            <a:ext cx="394095" cy="2545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1b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4B9E187-7670-6F58-7291-0C5748C7E753}"/>
              </a:ext>
            </a:extLst>
          </p:cNvPr>
          <p:cNvSpPr>
            <a:spLocks noChangeAspect="1"/>
          </p:cNvSpPr>
          <p:nvPr/>
        </p:nvSpPr>
        <p:spPr>
          <a:xfrm>
            <a:off x="3740778" y="2785921"/>
            <a:ext cx="394095" cy="2545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05F356BD-E782-10FB-FE17-5E37BDABBE4F}"/>
              </a:ext>
            </a:extLst>
          </p:cNvPr>
          <p:cNvSpPr>
            <a:spLocks noChangeAspect="1"/>
          </p:cNvSpPr>
          <p:nvPr/>
        </p:nvSpPr>
        <p:spPr>
          <a:xfrm>
            <a:off x="3736658" y="4342263"/>
            <a:ext cx="394095" cy="2545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87ED0270-211F-ECED-1E90-6F01C871A04F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5420639" y="2824462"/>
            <a:ext cx="0" cy="2506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A562C898-24ED-66E3-2081-F3DB0E5FF45B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8006779" y="2824461"/>
            <a:ext cx="0" cy="2506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Elbow Connector 216">
            <a:extLst>
              <a:ext uri="{FF2B5EF4-FFF2-40B4-BE49-F238E27FC236}">
                <a16:creationId xmlns:a16="http://schemas.microsoft.com/office/drawing/2014/main" id="{2DF94237-13A8-AE61-97AD-32CB1A8E5B64}"/>
              </a:ext>
            </a:extLst>
          </p:cNvPr>
          <p:cNvCxnSpPr>
            <a:cxnSpLocks/>
          </p:cNvCxnSpPr>
          <p:nvPr/>
        </p:nvCxnSpPr>
        <p:spPr>
          <a:xfrm rot="5400000">
            <a:off x="5440235" y="4171859"/>
            <a:ext cx="234607" cy="46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26A1A8D2-3D2E-C967-6A48-A8577EBEE26C}"/>
              </a:ext>
            </a:extLst>
          </p:cNvPr>
          <p:cNvCxnSpPr>
            <a:cxnSpLocks/>
          </p:cNvCxnSpPr>
          <p:nvPr/>
        </p:nvCxnSpPr>
        <p:spPr>
          <a:xfrm>
            <a:off x="5422314" y="2213190"/>
            <a:ext cx="0" cy="2506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E438CDC-27AB-B7BD-CDA2-F0F639B89875}"/>
              </a:ext>
            </a:extLst>
          </p:cNvPr>
          <p:cNvCxnSpPr>
            <a:cxnSpLocks/>
          </p:cNvCxnSpPr>
          <p:nvPr/>
        </p:nvCxnSpPr>
        <p:spPr>
          <a:xfrm>
            <a:off x="8006418" y="2204817"/>
            <a:ext cx="0" cy="2506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BABD9BFA-74C9-F51F-82B2-15188B6EFF27}"/>
              </a:ext>
            </a:extLst>
          </p:cNvPr>
          <p:cNvCxnSpPr>
            <a:cxnSpLocks/>
            <a:stCxn id="148" idx="3"/>
            <a:endCxn id="149" idx="1"/>
          </p:cNvCxnSpPr>
          <p:nvPr/>
        </p:nvCxnSpPr>
        <p:spPr>
          <a:xfrm>
            <a:off x="6942482" y="4469558"/>
            <a:ext cx="7661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398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FA12FD-2272-9358-5AD6-0A0CDDFF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719D7-235D-20E9-15EC-F3CA5660E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  <a:p>
            <a:pPr lvl="1"/>
            <a:r>
              <a:rPr lang="en-US" dirty="0"/>
              <a:t>Evaluate many assignments simultaneously by proper memory layouts</a:t>
            </a:r>
          </a:p>
          <a:p>
            <a:r>
              <a:rPr lang="en-US" dirty="0"/>
              <a:t>Process parallelization</a:t>
            </a:r>
          </a:p>
          <a:p>
            <a:pPr lvl="1"/>
            <a:r>
              <a:rPr lang="en-US" dirty="0"/>
              <a:t>Use python multiprocessing to run many vectorizing processes at once.</a:t>
            </a:r>
          </a:p>
          <a:p>
            <a:r>
              <a:rPr lang="en-US" dirty="0"/>
              <a:t>Results</a:t>
            </a:r>
          </a:p>
          <a:p>
            <a:pPr marL="742950" lvl="1" indent="-285750"/>
            <a:r>
              <a:rPr lang="en-US" sz="2000" dirty="0"/>
              <a:t>No parallelism: ~100K Assignment/s </a:t>
            </a:r>
          </a:p>
          <a:p>
            <a:pPr marL="742950" lvl="1" indent="-285750"/>
            <a:r>
              <a:rPr lang="en-US" sz="2000" dirty="0"/>
              <a:t>Vector parallelism: ~1M  Assignment /s</a:t>
            </a:r>
          </a:p>
          <a:p>
            <a:pPr marL="742950" lvl="1" indent="-285750"/>
            <a:r>
              <a:rPr lang="en-US" sz="2000" dirty="0"/>
              <a:t>Vector + 10 process parallelism: ~10 M/s</a:t>
            </a:r>
          </a:p>
          <a:p>
            <a:pPr marL="1200150" lvl="2" indent="-285750"/>
            <a:r>
              <a:rPr lang="en-US" dirty="0"/>
              <a:t>~1 day to evaluate 10</a:t>
            </a:r>
            <a:r>
              <a:rPr lang="en-US" baseline="30000" dirty="0"/>
              <a:t>12</a:t>
            </a:r>
            <a:r>
              <a:rPr lang="en-US" dirty="0"/>
              <a:t> assignments with 20 M1 mac cores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439308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FF4E-85A0-8FB3-C051-987CE2359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305B-36E7-75AA-8D45-98FDDFF34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piHash</a:t>
            </a:r>
            <a:r>
              <a:rPr lang="en-US" dirty="0"/>
              <a:t> algorithm for scalable discovery of structurally identical models.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Scalable constraint-based approach to finding sub-networks.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Open-source python package that provides (1) and (2).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Application to Oscillator Database and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0945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DEFA-DCA4-D3D2-8AE0-42A192642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542A-6F57-7169-C0F2-7E7FF7F1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with Anatasia</a:t>
            </a:r>
          </a:p>
          <a:p>
            <a:r>
              <a:rPr lang="en-US" dirty="0"/>
              <a:t>Create a package</a:t>
            </a:r>
          </a:p>
          <a:p>
            <a:r>
              <a:rPr lang="en-US" dirty="0"/>
              <a:t>More detailed analysis of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35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430"/>
            <a:ext cx="10975428" cy="884311"/>
          </a:xfrm>
        </p:spPr>
        <p:txBody>
          <a:bodyPr>
            <a:normAutofit/>
          </a:bodyPr>
          <a:lstStyle/>
          <a:p>
            <a:r>
              <a:rPr lang="en-US" dirty="0"/>
              <a:t>Order Independent Encoding (OIE) of Arrays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359AD4-38E0-F8BD-C06D-09EA1286684A}"/>
              </a:ext>
            </a:extLst>
          </p:cNvPr>
          <p:cNvGraphicFramePr>
            <a:graphicFrameLocks noGrp="1"/>
          </p:cNvGraphicFramePr>
          <p:nvPr/>
        </p:nvGraphicFramePr>
        <p:xfrm>
          <a:off x="1333263" y="3501423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/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blipFill>
                <a:blip r:embed="rId2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/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/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/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/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Counts of </a:t>
                </a:r>
                <a:r>
                  <a:rPr lang="en-US" b="1" i="1" dirty="0"/>
                  <a:t>value criteria </a:t>
                </a:r>
                <a:r>
                  <a:rPr lang="en-US" dirty="0"/>
                  <a:t>for a column/row;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column B, (1, -1, 1):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&lt; 0 (e.g., 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= 0 (</a:t>
                </a:r>
                <a:r>
                  <a:rPr lang="en-US" dirty="0" err="1"/>
                  <a:t>e.g</a:t>
                </a:r>
                <a:r>
                  <a:rPr lang="en-US" dirty="0"/>
                  <a:t>, 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 &gt; 0 (e.g., 2)</a:t>
                </a:r>
              </a:p>
              <a:p>
                <a:r>
                  <a:rPr lang="en-US" dirty="0"/>
                  <a:t>An </a:t>
                </a:r>
                <a:r>
                  <a:rPr lang="en-US" b="1" i="1" dirty="0"/>
                  <a:t>order independent encoding (OIE) </a:t>
                </a:r>
                <a:r>
                  <a:rPr lang="en-US" dirty="0"/>
                  <a:t>for an array is counts for the value criteria for the array.</a:t>
                </a:r>
              </a:p>
              <a:p>
                <a:r>
                  <a:rPr lang="en-US" dirty="0"/>
                  <a:t>OIE: #(&lt;0) + 1e3*(# ==0) + 1e6*(# &gt; 0); e.g., 1 + 0*1e3 + 1*1e6 = 2,000,001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blipFill>
                <a:blip r:embed="rId6"/>
                <a:stretch>
                  <a:fillRect l="-708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65041EA-A859-7B73-D6AE-8FB6C8AA69F7}"/>
              </a:ext>
            </a:extLst>
          </p:cNvPr>
          <p:cNvGraphicFramePr>
            <a:graphicFrameLocks noGrp="1"/>
          </p:cNvGraphicFramePr>
          <p:nvPr/>
        </p:nvGraphicFramePr>
        <p:xfrm>
          <a:off x="5133608" y="344098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/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2000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/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/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blipFill>
                <a:blip r:embed="rId9"/>
                <a:stretch>
                  <a:fillRect l="-20833" r="-8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/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blipFill>
                <a:blip r:embed="rId10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DFA5E1D-8E6F-D4F2-A4CE-6A7735F0992D}"/>
              </a:ext>
            </a:extLst>
          </p:cNvPr>
          <p:cNvGraphicFramePr>
            <a:graphicFrameLocks noGrp="1"/>
          </p:cNvGraphicFramePr>
          <p:nvPr/>
        </p:nvGraphicFramePr>
        <p:xfrm>
          <a:off x="8855663" y="342900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/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blipFill>
                <a:blip r:embed="rId11"/>
                <a:stretch>
                  <a:fillRect l="-18519" r="-370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/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blipFill>
                <a:blip r:embed="rId12"/>
                <a:stretch>
                  <a:fillRect l="-14286" r="-35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/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blipFill>
                <a:blip r:embed="rId13"/>
                <a:stretch>
                  <a:fillRect l="-14815" r="-370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/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blipFill>
                <a:blip r:embed="rId14"/>
                <a:stretch>
                  <a:fillRect l="-15000" r="-500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/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1,001,000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blipFill>
                <a:blip r:embed="rId15"/>
                <a:stretch>
                  <a:fillRect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/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: 1,001,001;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2,000,001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blipFill>
                <a:blip r:embed="rId16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/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1,001,000;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blipFill>
                <a:blip r:embed="rId1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/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2,001,001;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blipFill>
                <a:blip r:embed="rId1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/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blipFill>
                <a:blip r:embed="rId1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/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1,000,002;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1,001,001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blipFill>
                <a:blip r:embed="rId20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029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5" y="165430"/>
            <a:ext cx="11887199" cy="713182"/>
          </a:xfrm>
        </p:spPr>
        <p:txBody>
          <a:bodyPr>
            <a:normAutofit/>
          </a:bodyPr>
          <a:lstStyle/>
          <a:p>
            <a:r>
              <a:rPr lang="en-US" sz="3600" dirty="0"/>
              <a:t>DSIRN: Detecting Structurally Identical Reaction Networks: 2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65F09B3-FA0A-A947-3A08-34E0166C5B2B}"/>
              </a:ext>
            </a:extLst>
          </p:cNvPr>
          <p:cNvGraphicFramePr>
            <a:graphicFrameLocks noGrp="1"/>
          </p:cNvGraphicFramePr>
          <p:nvPr/>
        </p:nvGraphicFramePr>
        <p:xfrm>
          <a:off x="1031633" y="1695691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/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blipFill>
                <a:blip r:embed="rId2"/>
                <a:stretch>
                  <a:fillRect l="-12000" r="-8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/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/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20833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/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13EB92E3-081E-88B8-E85B-CE48D981CB15}"/>
              </a:ext>
            </a:extLst>
          </p:cNvPr>
          <p:cNvSpPr txBox="1"/>
          <p:nvPr/>
        </p:nvSpPr>
        <p:spPr>
          <a:xfrm>
            <a:off x="154103" y="2088084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2CB7AC-436D-B39A-715C-B94D4CC7F47D}"/>
              </a:ext>
            </a:extLst>
          </p:cNvPr>
          <p:cNvSpPr txBox="1"/>
          <p:nvPr/>
        </p:nvSpPr>
        <p:spPr>
          <a:xfrm>
            <a:off x="119570" y="246684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F61A37-D9B9-056A-65C1-413CBAA6DA97}"/>
              </a:ext>
            </a:extLst>
          </p:cNvPr>
          <p:cNvSpPr txBox="1"/>
          <p:nvPr/>
        </p:nvSpPr>
        <p:spPr>
          <a:xfrm>
            <a:off x="103805" y="2829455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81E07C-C12F-C435-A821-C0282B171E95}"/>
              </a:ext>
            </a:extLst>
          </p:cNvPr>
          <p:cNvSpPr txBox="1"/>
          <p:nvPr/>
        </p:nvSpPr>
        <p:spPr>
          <a:xfrm rot="5400000">
            <a:off x="2137334" y="114852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C6C992-9E4B-38A6-3E5C-785115D5FE71}"/>
              </a:ext>
            </a:extLst>
          </p:cNvPr>
          <p:cNvSpPr txBox="1"/>
          <p:nvPr/>
        </p:nvSpPr>
        <p:spPr>
          <a:xfrm rot="5400000">
            <a:off x="1557308" y="115005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B3F53F42-BCDA-BC3A-A992-07B7CB912B05}"/>
              </a:ext>
            </a:extLst>
          </p:cNvPr>
          <p:cNvGraphicFramePr>
            <a:graphicFrameLocks noGrp="1"/>
          </p:cNvGraphicFramePr>
          <p:nvPr/>
        </p:nvGraphicFramePr>
        <p:xfrm>
          <a:off x="4162136" y="1750858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/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blipFill>
                <a:blip r:embed="rId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/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/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blipFill>
                <a:blip r:embed="rId8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/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blipFill>
                <a:blip r:embed="rId9"/>
                <a:stretch>
                  <a:fillRect l="-13333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9E9A749A-2852-835D-E100-11BC77FA6A95}"/>
              </a:ext>
            </a:extLst>
          </p:cNvPr>
          <p:cNvSpPr txBox="1"/>
          <p:nvPr/>
        </p:nvSpPr>
        <p:spPr>
          <a:xfrm>
            <a:off x="3316139" y="2143251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A913AE-95C5-0021-B1C1-2E93CCCC87DD}"/>
              </a:ext>
            </a:extLst>
          </p:cNvPr>
          <p:cNvSpPr txBox="1"/>
          <p:nvPr/>
        </p:nvSpPr>
        <p:spPr>
          <a:xfrm>
            <a:off x="3281606" y="2522013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DB7B0F-7A74-6299-69AB-1233F6F9074C}"/>
              </a:ext>
            </a:extLst>
          </p:cNvPr>
          <p:cNvSpPr txBox="1"/>
          <p:nvPr/>
        </p:nvSpPr>
        <p:spPr>
          <a:xfrm>
            <a:off x="3265841" y="2884622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AA713E-936A-7F5F-EA70-2EB0A38876D2}"/>
              </a:ext>
            </a:extLst>
          </p:cNvPr>
          <p:cNvSpPr txBox="1"/>
          <p:nvPr/>
        </p:nvSpPr>
        <p:spPr>
          <a:xfrm rot="5400000">
            <a:off x="5268551" y="11642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54270F8-2C9E-A085-AF8A-E3BC9DDE4C55}"/>
              </a:ext>
            </a:extLst>
          </p:cNvPr>
          <p:cNvSpPr txBox="1"/>
          <p:nvPr/>
        </p:nvSpPr>
        <p:spPr>
          <a:xfrm rot="5400000">
            <a:off x="4688525" y="1165817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/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F84B3C0-64E4-5C7F-463B-5AD91EDE6C3C}"/>
              </a:ext>
            </a:extLst>
          </p:cNvPr>
          <p:cNvSpPr txBox="1"/>
          <p:nvPr/>
        </p:nvSpPr>
        <p:spPr>
          <a:xfrm>
            <a:off x="3022872" y="212309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5C7D536-5263-4993-0167-F6ABFC8E0407}"/>
              </a:ext>
            </a:extLst>
          </p:cNvPr>
          <p:cNvGraphicFramePr>
            <a:graphicFrameLocks noGrp="1"/>
          </p:cNvGraphicFramePr>
          <p:nvPr/>
        </p:nvGraphicFramePr>
        <p:xfrm>
          <a:off x="1177077" y="4643835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/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blipFill>
                <a:blip r:embed="rId11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/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blipFill>
                <a:blip r:embed="rId12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/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blipFill>
                <a:blip r:embed="rId13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/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blipFill>
                <a:blip r:embed="rId14"/>
                <a:stretch>
                  <a:fillRect l="-16667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8AB6E1-5B06-234C-F7D6-B019B4E3137B}"/>
              </a:ext>
            </a:extLst>
          </p:cNvPr>
          <p:cNvSpPr txBox="1"/>
          <p:nvPr/>
        </p:nvSpPr>
        <p:spPr>
          <a:xfrm>
            <a:off x="299547" y="5036228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D9135-ACF8-AF40-178C-C1442CCF3E4B}"/>
              </a:ext>
            </a:extLst>
          </p:cNvPr>
          <p:cNvSpPr txBox="1"/>
          <p:nvPr/>
        </p:nvSpPr>
        <p:spPr>
          <a:xfrm>
            <a:off x="265014" y="5414990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E92E6-7A75-8886-7B16-007302AFD7E7}"/>
              </a:ext>
            </a:extLst>
          </p:cNvPr>
          <p:cNvSpPr txBox="1"/>
          <p:nvPr/>
        </p:nvSpPr>
        <p:spPr>
          <a:xfrm>
            <a:off x="249249" y="5777599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B0411-6C79-674A-C725-2A357B5F7E6D}"/>
              </a:ext>
            </a:extLst>
          </p:cNvPr>
          <p:cNvSpPr txBox="1"/>
          <p:nvPr/>
        </p:nvSpPr>
        <p:spPr>
          <a:xfrm rot="5400000">
            <a:off x="2282778" y="4096673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07EE38-6CC5-35D3-AAFE-E9E1E0EE13B4}"/>
              </a:ext>
            </a:extLst>
          </p:cNvPr>
          <p:cNvSpPr txBox="1"/>
          <p:nvPr/>
        </p:nvSpPr>
        <p:spPr>
          <a:xfrm rot="5400000">
            <a:off x="1702752" y="40981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3DA5BD6-5FA4-DD7A-CFFB-7440285F4871}"/>
              </a:ext>
            </a:extLst>
          </p:cNvPr>
          <p:cNvGraphicFramePr>
            <a:graphicFrameLocks noGrp="1"/>
          </p:cNvGraphicFramePr>
          <p:nvPr/>
        </p:nvGraphicFramePr>
        <p:xfrm>
          <a:off x="4418791" y="4699002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/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blipFill>
                <a:blip r:embed="rId1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/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blipFill>
                <a:blip r:embed="rId16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/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blipFill>
                <a:blip r:embed="rId1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/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blipFill>
                <a:blip r:embed="rId18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4F2513E-078F-8685-A7E9-7F3A50361A93}"/>
              </a:ext>
            </a:extLst>
          </p:cNvPr>
          <p:cNvSpPr txBox="1"/>
          <p:nvPr/>
        </p:nvSpPr>
        <p:spPr>
          <a:xfrm>
            <a:off x="3572794" y="5091395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9F9A8-82D9-0F41-CEB8-57C8E30FDADD}"/>
              </a:ext>
            </a:extLst>
          </p:cNvPr>
          <p:cNvSpPr txBox="1"/>
          <p:nvPr/>
        </p:nvSpPr>
        <p:spPr>
          <a:xfrm>
            <a:off x="3538261" y="5470157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28425D-0D54-06E3-71F0-4509887BA607}"/>
              </a:ext>
            </a:extLst>
          </p:cNvPr>
          <p:cNvSpPr txBox="1"/>
          <p:nvPr/>
        </p:nvSpPr>
        <p:spPr>
          <a:xfrm>
            <a:off x="3522496" y="583276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E43E7D-6E74-6F05-CFCE-931F07F929C3}"/>
              </a:ext>
            </a:extLst>
          </p:cNvPr>
          <p:cNvSpPr txBox="1"/>
          <p:nvPr/>
        </p:nvSpPr>
        <p:spPr>
          <a:xfrm rot="5400000">
            <a:off x="5525206" y="411243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3DAAE4-FF60-F9C8-2B5A-6F4FD279020C}"/>
              </a:ext>
            </a:extLst>
          </p:cNvPr>
          <p:cNvSpPr txBox="1"/>
          <p:nvPr/>
        </p:nvSpPr>
        <p:spPr>
          <a:xfrm rot="5400000">
            <a:off x="4945180" y="411396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/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5789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DD4048B-F939-39F8-4D8F-D872C8A62D8B}"/>
              </a:ext>
            </a:extLst>
          </p:cNvPr>
          <p:cNvSpPr txBox="1"/>
          <p:nvPr/>
        </p:nvSpPr>
        <p:spPr>
          <a:xfrm>
            <a:off x="3242459" y="507123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2C828C1-54FE-418D-EE21-4ACC626F550E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97462" y="5245283"/>
            <a:ext cx="274320" cy="201065"/>
            <a:chOff x="6509000" y="4866820"/>
            <a:chExt cx="480379" cy="35209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52D84BD-6937-7A26-BD59-5729288B46C7}"/>
                </a:ext>
              </a:extLst>
            </p:cNvPr>
            <p:cNvCxnSpPr/>
            <p:nvPr/>
          </p:nvCxnSpPr>
          <p:spPr>
            <a:xfrm flipH="1">
              <a:off x="6514254" y="4866820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99CB0E9-44FC-9F09-16BB-6E7302498A84}"/>
                </a:ext>
              </a:extLst>
            </p:cNvPr>
            <p:cNvCxnSpPr/>
            <p:nvPr/>
          </p:nvCxnSpPr>
          <p:spPr>
            <a:xfrm flipH="1">
              <a:off x="6509000" y="5218917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D044F4A-E1BC-A3C8-41F4-7343F4426123}"/>
                </a:ext>
              </a:extLst>
            </p:cNvPr>
            <p:cNvCxnSpPr/>
            <p:nvPr/>
          </p:nvCxnSpPr>
          <p:spPr>
            <a:xfrm>
              <a:off x="6984125" y="4866820"/>
              <a:ext cx="0" cy="35209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152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CE08-CBDD-2098-47CD-6BF3C55E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Hypergraphs Are Required to find Subnets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4F696-1AC0-3E3C-9B58-ED78A730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1083354"/>
            <a:ext cx="10377880" cy="10449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Consider the network with one reaction: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bipartite hypergraph representation is depicted below. There are 5 nodes: 4 species nodes and 1 reaction node. There are two hyperarcs, (1) and (2).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073B01-D838-9B3A-04C8-F0850109BD0A}"/>
              </a:ext>
            </a:extLst>
          </p:cNvPr>
          <p:cNvSpPr/>
          <p:nvPr/>
        </p:nvSpPr>
        <p:spPr>
          <a:xfrm>
            <a:off x="2541864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91FDA8-E66F-38F9-2798-741E3B77D745}"/>
              </a:ext>
            </a:extLst>
          </p:cNvPr>
          <p:cNvSpPr/>
          <p:nvPr/>
        </p:nvSpPr>
        <p:spPr>
          <a:xfrm>
            <a:off x="2541864" y="2971101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3222E9-02BE-8448-B8A3-D05B108D59CF}"/>
              </a:ext>
            </a:extLst>
          </p:cNvPr>
          <p:cNvSpPr/>
          <p:nvPr/>
        </p:nvSpPr>
        <p:spPr>
          <a:xfrm>
            <a:off x="5403908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B06501-37B6-FAA4-2E12-96D7918322D0}"/>
              </a:ext>
            </a:extLst>
          </p:cNvPr>
          <p:cNvSpPr/>
          <p:nvPr/>
        </p:nvSpPr>
        <p:spPr>
          <a:xfrm>
            <a:off x="5403908" y="2895600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3B2CF-4C9E-F026-7897-49A22138A836}"/>
              </a:ext>
            </a:extLst>
          </p:cNvPr>
          <p:cNvSpPr/>
          <p:nvPr/>
        </p:nvSpPr>
        <p:spPr>
          <a:xfrm>
            <a:off x="3951215" y="2504113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939C8E4-2517-D8A4-D0AF-52E716D1C8B7}"/>
              </a:ext>
            </a:extLst>
          </p:cNvPr>
          <p:cNvCxnSpPr>
            <a:stCxn id="4" idx="6"/>
            <a:endCxn id="8" idx="1"/>
          </p:cNvCxnSpPr>
          <p:nvPr/>
        </p:nvCxnSpPr>
        <p:spPr>
          <a:xfrm>
            <a:off x="2986481" y="2504114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DCF38EF-06E9-04CF-52FB-B5D4178F94C6}"/>
              </a:ext>
            </a:extLst>
          </p:cNvPr>
          <p:cNvCxnSpPr>
            <a:endCxn id="8" idx="1"/>
          </p:cNvCxnSpPr>
          <p:nvPr/>
        </p:nvCxnSpPr>
        <p:spPr>
          <a:xfrm flipV="1">
            <a:off x="2986481" y="2794233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6DF510B3-930E-F323-72FC-F7C4B9F91CFA}"/>
              </a:ext>
            </a:extLst>
          </p:cNvPr>
          <p:cNvCxnSpPr>
            <a:cxnSpLocks/>
            <a:stCxn id="8" idx="3"/>
            <a:endCxn id="6" idx="2"/>
          </p:cNvCxnSpPr>
          <p:nvPr/>
        </p:nvCxnSpPr>
        <p:spPr>
          <a:xfrm flipV="1">
            <a:off x="4555222" y="2504114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C122CAA-CF74-F66C-95AC-165CA09F15E9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4555222" y="2794233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68424D-DD59-95EA-6D85-3ADD812D3F4C}"/>
              </a:ext>
            </a:extLst>
          </p:cNvPr>
          <p:cNvSpPr txBox="1"/>
          <p:nvPr/>
        </p:nvSpPr>
        <p:spPr>
          <a:xfrm>
            <a:off x="3084122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ECF886-45DD-DBDA-D44F-5AAFE3D84729}"/>
              </a:ext>
            </a:extLst>
          </p:cNvPr>
          <p:cNvSpPr txBox="1"/>
          <p:nvPr/>
        </p:nvSpPr>
        <p:spPr>
          <a:xfrm>
            <a:off x="4959291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1109604-CE40-7D83-BA81-4158070C3D3F}"/>
              </a:ext>
            </a:extLst>
          </p:cNvPr>
          <p:cNvSpPr txBox="1">
            <a:spLocks/>
          </p:cNvSpPr>
          <p:nvPr/>
        </p:nvSpPr>
        <p:spPr>
          <a:xfrm>
            <a:off x="838200" y="3609364"/>
            <a:ext cx="10377880" cy="1231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hyperarcs are required in order to have the correct semantics for finding a subset of the model. Below is a graph without hyperarcs. That is, the arc (1) represents (A, R), etc. In this case, the reaction A-&gt;C is a subgraph, which is not a correct interpretation of a subset of a reaction network.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6CA394-C8C5-A017-815F-785E7E967964}"/>
              </a:ext>
            </a:extLst>
          </p:cNvPr>
          <p:cNvSpPr/>
          <p:nvPr/>
        </p:nvSpPr>
        <p:spPr>
          <a:xfrm>
            <a:off x="2789339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9313F7-3406-13A6-9561-7EEDED0BD25A}"/>
              </a:ext>
            </a:extLst>
          </p:cNvPr>
          <p:cNvSpPr/>
          <p:nvPr/>
        </p:nvSpPr>
        <p:spPr>
          <a:xfrm>
            <a:off x="2789339" y="5765879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FACA7C8-82C3-6B06-766A-10386F97DEAD}"/>
              </a:ext>
            </a:extLst>
          </p:cNvPr>
          <p:cNvSpPr/>
          <p:nvPr/>
        </p:nvSpPr>
        <p:spPr>
          <a:xfrm>
            <a:off x="5651383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DC2EDD8-5212-4041-845C-E396FA2FCB5C}"/>
              </a:ext>
            </a:extLst>
          </p:cNvPr>
          <p:cNvSpPr/>
          <p:nvPr/>
        </p:nvSpPr>
        <p:spPr>
          <a:xfrm>
            <a:off x="5651383" y="5690378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4AAF3D-FD03-E5F1-4B71-E9081AE049E0}"/>
              </a:ext>
            </a:extLst>
          </p:cNvPr>
          <p:cNvSpPr/>
          <p:nvPr/>
        </p:nvSpPr>
        <p:spPr>
          <a:xfrm>
            <a:off x="4198690" y="5298891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942B80A-7C25-971B-7AA7-9B1B8729F749}"/>
              </a:ext>
            </a:extLst>
          </p:cNvPr>
          <p:cNvCxnSpPr>
            <a:stCxn id="24" idx="6"/>
            <a:endCxn id="28" idx="1"/>
          </p:cNvCxnSpPr>
          <p:nvPr/>
        </p:nvCxnSpPr>
        <p:spPr>
          <a:xfrm>
            <a:off x="3233956" y="5298892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29855E6-1550-1176-CB06-C90B9E7A2FAD}"/>
              </a:ext>
            </a:extLst>
          </p:cNvPr>
          <p:cNvCxnSpPr>
            <a:endCxn id="28" idx="1"/>
          </p:cNvCxnSpPr>
          <p:nvPr/>
        </p:nvCxnSpPr>
        <p:spPr>
          <a:xfrm flipV="1">
            <a:off x="3233956" y="5589011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3572C7E1-89B9-7808-DA77-9936C54F439F}"/>
              </a:ext>
            </a:extLst>
          </p:cNvPr>
          <p:cNvCxnSpPr>
            <a:cxnSpLocks/>
            <a:stCxn id="28" idx="3"/>
            <a:endCxn id="26" idx="2"/>
          </p:cNvCxnSpPr>
          <p:nvPr/>
        </p:nvCxnSpPr>
        <p:spPr>
          <a:xfrm flipV="1">
            <a:off x="4802697" y="5298892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664E2FD-F503-64BA-B26E-C7B5812F07E7}"/>
              </a:ext>
            </a:extLst>
          </p:cNvPr>
          <p:cNvCxnSpPr>
            <a:cxnSpLocks/>
            <a:stCxn id="28" idx="3"/>
            <a:endCxn id="27" idx="2"/>
          </p:cNvCxnSpPr>
          <p:nvPr/>
        </p:nvCxnSpPr>
        <p:spPr>
          <a:xfrm>
            <a:off x="4802697" y="5589011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E3ECCC-1F14-7ECA-CC84-6DB0F78CD36A}"/>
              </a:ext>
            </a:extLst>
          </p:cNvPr>
          <p:cNvSpPr txBox="1"/>
          <p:nvPr/>
        </p:nvSpPr>
        <p:spPr>
          <a:xfrm>
            <a:off x="3331597" y="4896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7C653-DA70-CDD6-640A-3FB98F15AEEA}"/>
              </a:ext>
            </a:extLst>
          </p:cNvPr>
          <p:cNvSpPr txBox="1"/>
          <p:nvPr/>
        </p:nvSpPr>
        <p:spPr>
          <a:xfrm>
            <a:off x="5206766" y="494679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FB6FD7-24C8-DFA0-9C0B-9EE7A8E79B99}"/>
              </a:ext>
            </a:extLst>
          </p:cNvPr>
          <p:cNvSpPr txBox="1"/>
          <p:nvPr/>
        </p:nvSpPr>
        <p:spPr>
          <a:xfrm>
            <a:off x="3332995" y="6005207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599440-0309-8937-0010-CAEE2B5EC0C9}"/>
              </a:ext>
            </a:extLst>
          </p:cNvPr>
          <p:cNvSpPr txBox="1"/>
          <p:nvPr/>
        </p:nvSpPr>
        <p:spPr>
          <a:xfrm>
            <a:off x="5224942" y="588776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(2a)</a:t>
            </a:r>
          </a:p>
        </p:txBody>
      </p:sp>
    </p:spTree>
    <p:extLst>
      <p:ext uri="{BB962C8B-B14F-4D97-AF65-F5344CB8AC3E}">
        <p14:creationId xmlns:p14="http://schemas.microsoft.com/office/powerpoint/2010/main" val="1204540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7756479-5ECC-43EE-4D3D-A0E2A9FB74CE}"/>
              </a:ext>
            </a:extLst>
          </p:cNvPr>
          <p:cNvSpPr/>
          <p:nvPr/>
        </p:nvSpPr>
        <p:spPr>
          <a:xfrm>
            <a:off x="3340215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reference network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CA15AC-FDBF-7BDF-9F1F-95EE39AA7462}"/>
              </a:ext>
            </a:extLst>
          </p:cNvPr>
          <p:cNvSpPr/>
          <p:nvPr/>
        </p:nvSpPr>
        <p:spPr>
          <a:xfrm>
            <a:off x="3340216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target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78C727-BD69-7BE8-8F0B-45119CD753F7}"/>
              </a:ext>
            </a:extLst>
          </p:cNvPr>
          <p:cNvSpPr/>
          <p:nvPr/>
        </p:nvSpPr>
        <p:spPr>
          <a:xfrm>
            <a:off x="6295937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compatibility vector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75D974-8F4A-4B4C-0CCA-DC9973534A52}"/>
              </a:ext>
            </a:extLst>
          </p:cNvPr>
          <p:cNvSpPr/>
          <p:nvPr/>
        </p:nvSpPr>
        <p:spPr>
          <a:xfrm>
            <a:off x="9150996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Prune compatibility vector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F75F6F-2BD6-6E05-0E86-F3A40A5F4763}"/>
              </a:ext>
            </a:extLst>
          </p:cNvPr>
          <p:cNvSpPr/>
          <p:nvPr/>
        </p:nvSpPr>
        <p:spPr>
          <a:xfrm>
            <a:off x="9150997" y="3013746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 pruned compatibility vector into assignments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705A5B-314B-FB79-631D-C2031F06B94F}"/>
              </a:ext>
            </a:extLst>
          </p:cNvPr>
          <p:cNvSpPr/>
          <p:nvPr/>
        </p:nvSpPr>
        <p:spPr>
          <a:xfrm>
            <a:off x="9150998" y="4683854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assignment pairs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9933D5-3213-FAAA-D437-A9C4209BC4FD}"/>
              </a:ext>
            </a:extLst>
          </p:cNvPr>
          <p:cNvSpPr/>
          <p:nvPr/>
        </p:nvSpPr>
        <p:spPr>
          <a:xfrm>
            <a:off x="541082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 network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FAC43C0-4894-A791-9EED-088E5F7986C8}"/>
              </a:ext>
            </a:extLst>
          </p:cNvPr>
          <p:cNvSpPr/>
          <p:nvPr/>
        </p:nvSpPr>
        <p:spPr>
          <a:xfrm>
            <a:off x="570444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network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23233E3-9EA5-550E-01F8-D202C6A61E48}"/>
              </a:ext>
            </a:extLst>
          </p:cNvPr>
          <p:cNvCxnSpPr>
            <a:cxnSpLocks/>
          </p:cNvCxnSpPr>
          <p:nvPr/>
        </p:nvCxnSpPr>
        <p:spPr>
          <a:xfrm>
            <a:off x="2671887" y="1178652"/>
            <a:ext cx="668328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B9D4156F-72C9-C9F3-B2BD-AFBA7FEF375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1249" y="2632221"/>
            <a:ext cx="638967" cy="61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15408C8-3E31-4066-0104-3C26AC32913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471020" y="1178652"/>
            <a:ext cx="824917" cy="62218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6B45B7CF-4974-32C6-DFB4-72358D39639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71021" y="1800837"/>
            <a:ext cx="824916" cy="83750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384B282-9A11-6B80-F0B7-AA2B48D7418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426742" y="1800837"/>
            <a:ext cx="724254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D12FF62-B3E7-FFD3-80D3-265E773B121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16200000" flipH="1">
            <a:off x="9838545" y="2635890"/>
            <a:ext cx="755709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CD25E1-B758-2CB1-ED83-48EEC26BA6B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9838546" y="4305999"/>
            <a:ext cx="755708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868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A271-6B5B-B09A-B5CE-084E60BA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44" y="1549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Computational Complexity of Naïve Algorithm to Detect Weak Structural Identical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F8EB90-A0DE-89C3-E355-9CBF55289836}"/>
              </a:ext>
            </a:extLst>
          </p:cNvPr>
          <p:cNvGrpSpPr/>
          <p:nvPr/>
        </p:nvGrpSpPr>
        <p:grpSpPr>
          <a:xfrm>
            <a:off x="449317" y="1660635"/>
            <a:ext cx="5561138" cy="2428563"/>
            <a:chOff x="449317" y="1660635"/>
            <a:chExt cx="5561138" cy="2428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E8FFF4-E437-2ADE-0995-69D779F5AC8F}"/>
                </a:ext>
              </a:extLst>
            </p:cNvPr>
            <p:cNvSpPr txBox="1"/>
            <p:nvPr/>
          </p:nvSpPr>
          <p:spPr>
            <a:xfrm>
              <a:off x="449317" y="2057873"/>
              <a:ext cx="5561138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isPIdentical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(M1:matrix, M2:matrix):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reaction_permutations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species_permutations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if M1[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] == M2;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return True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return False</a:t>
              </a:r>
            </a:p>
            <a:p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F65F6A-A6A9-C07B-192D-CF81F655AF30}"/>
                </a:ext>
              </a:extLst>
            </p:cNvPr>
            <p:cNvSpPr txBox="1"/>
            <p:nvPr/>
          </p:nvSpPr>
          <p:spPr>
            <a:xfrm>
              <a:off x="459829" y="1660635"/>
              <a:ext cx="1912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Naïve Algorithm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316804-E5B7-0DE2-0460-62C4B1E6F744}"/>
              </a:ext>
            </a:extLst>
          </p:cNvPr>
          <p:cNvGrpSpPr/>
          <p:nvPr/>
        </p:nvGrpSpPr>
        <p:grpSpPr>
          <a:xfrm>
            <a:off x="323193" y="4131352"/>
            <a:ext cx="4564117" cy="1994595"/>
            <a:chOff x="323193" y="4331048"/>
            <a:chExt cx="4564117" cy="19945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DAEA24-DDBA-E6C5-6BC0-0DAB56B208A9}"/>
                </a:ext>
              </a:extLst>
            </p:cNvPr>
            <p:cNvSpPr txBox="1"/>
            <p:nvPr/>
          </p:nvSpPr>
          <p:spPr>
            <a:xfrm>
              <a:off x="323193" y="5402313"/>
              <a:ext cx="4564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Long compute times on modest size networks: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5 species, 10 reactions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1.5 </a:t>
              </a:r>
              <a:r>
                <a:rPr lang="en-US" dirty="0" err="1"/>
                <a:t>hrs</a:t>
              </a:r>
              <a:r>
                <a:rPr lang="en-US" dirty="0"/>
                <a:t> (Mac M1, 12 </a:t>
              </a:r>
              <a:r>
                <a:rPr lang="en-US" dirty="0" err="1"/>
                <a:t>usec</a:t>
              </a:r>
              <a:r>
                <a:rPr lang="en-US" dirty="0"/>
                <a:t>/comparison)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/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Computational complexity: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!)</m:t>
                      </m:r>
                    </m:oMath>
                  </a14:m>
                  <a:r>
                    <a:rPr lang="en-US" dirty="0"/>
                    <a:t>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N </a:t>
                  </a:r>
                  <a:r>
                    <a:rPr lang="en-US" sz="1400" dirty="0"/>
                    <a:t>is number of reactions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M</a:t>
                  </a:r>
                  <a:r>
                    <a:rPr lang="en-US" sz="1400" dirty="0"/>
                    <a:t> is number of species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blipFill>
                  <a:blip r:embed="rId2"/>
                  <a:stretch>
                    <a:fillRect l="-1347" t="-3125"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15E85EF-29C8-D1D8-D5BD-04963D009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712" y="2260197"/>
            <a:ext cx="5030202" cy="4129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580A18-081A-AFA9-EC32-36ADC1A4812E}"/>
              </a:ext>
            </a:extLst>
          </p:cNvPr>
          <p:cNvSpPr txBox="1"/>
          <p:nvPr/>
        </p:nvSpPr>
        <p:spPr>
          <a:xfrm>
            <a:off x="10053332" y="6177926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</a:t>
            </a:r>
            <a:r>
              <a:rPr lang="en-US" sz="1200" baseline="-25000" dirty="0"/>
              <a:t>10</a:t>
            </a:r>
            <a:r>
              <a:rPr lang="en-US" sz="1200" dirty="0"/>
              <a:t> (hour) on mac M1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0C5ADD-5CEF-69A6-21DB-52C191D650FE}"/>
              </a:ext>
            </a:extLst>
          </p:cNvPr>
          <p:cNvGrpSpPr/>
          <p:nvPr/>
        </p:nvGrpSpPr>
        <p:grpSpPr>
          <a:xfrm>
            <a:off x="10752975" y="2356660"/>
            <a:ext cx="1226041" cy="2245528"/>
            <a:chOff x="11036752" y="2177984"/>
            <a:chExt cx="1226041" cy="22455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C34EB0-B0E8-FBD5-44E8-80364878EF11}"/>
                </a:ext>
              </a:extLst>
            </p:cNvPr>
            <p:cNvSpPr txBox="1"/>
            <p:nvPr/>
          </p:nvSpPr>
          <p:spPr>
            <a:xfrm>
              <a:off x="11036752" y="3890177"/>
              <a:ext cx="57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--hour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916C92-CFF0-3609-C49D-7D6DB8DA859E}"/>
                </a:ext>
              </a:extLst>
            </p:cNvPr>
            <p:cNvSpPr txBox="1"/>
            <p:nvPr/>
          </p:nvSpPr>
          <p:spPr>
            <a:xfrm>
              <a:off x="11036752" y="3708230"/>
              <a:ext cx="4975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--day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F4E56C-9E8B-8B9A-B7F7-E572D5176EE6}"/>
                </a:ext>
              </a:extLst>
            </p:cNvPr>
            <p:cNvSpPr txBox="1"/>
            <p:nvPr/>
          </p:nvSpPr>
          <p:spPr>
            <a:xfrm>
              <a:off x="11036752" y="3440221"/>
              <a:ext cx="546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--year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BD05D4-C583-5316-4878-98CF24233B6A}"/>
                </a:ext>
              </a:extLst>
            </p:cNvPr>
            <p:cNvSpPr txBox="1"/>
            <p:nvPr/>
          </p:nvSpPr>
          <p:spPr>
            <a:xfrm>
              <a:off x="11036752" y="3256293"/>
              <a:ext cx="7530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--century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1F9531-FD74-A8B9-704C-206B809F4C08}"/>
                </a:ext>
              </a:extLst>
            </p:cNvPr>
            <p:cNvSpPr txBox="1"/>
            <p:nvPr/>
          </p:nvSpPr>
          <p:spPr>
            <a:xfrm>
              <a:off x="11036752" y="3124915"/>
              <a:ext cx="9829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--millennium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D9BE3B-9281-46C2-6C75-E58CAFCD58C4}"/>
                </a:ext>
              </a:extLst>
            </p:cNvPr>
            <p:cNvSpPr txBox="1"/>
            <p:nvPr/>
          </p:nvSpPr>
          <p:spPr>
            <a:xfrm>
              <a:off x="11036752" y="2177984"/>
              <a:ext cx="1226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--age of universe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62E51E-2157-7BB0-22B6-858F0B5C9584}"/>
                </a:ext>
              </a:extLst>
            </p:cNvPr>
            <p:cNvSpPr txBox="1"/>
            <p:nvPr/>
          </p:nvSpPr>
          <p:spPr>
            <a:xfrm>
              <a:off x="11036752" y="4146513"/>
              <a:ext cx="721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--second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856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FE54347-ED79-5DB1-00E5-9D2C97F9BD81}"/>
              </a:ext>
            </a:extLst>
          </p:cNvPr>
          <p:cNvGrpSpPr>
            <a:grpSpLocks noChangeAspect="1"/>
          </p:cNvGrpSpPr>
          <p:nvPr/>
        </p:nvGrpSpPr>
        <p:grpSpPr>
          <a:xfrm>
            <a:off x="66114" y="1043303"/>
            <a:ext cx="11978640" cy="2667541"/>
            <a:chOff x="66114" y="1043295"/>
            <a:chExt cx="13398500" cy="29837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0F0714-4369-4D46-B0BF-65A7985E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6114" y="2004893"/>
              <a:ext cx="4216400" cy="186690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2BF1AB-7850-8074-1383-3C63EFBCA103}"/>
                </a:ext>
              </a:extLst>
            </p:cNvPr>
            <p:cNvGrpSpPr/>
            <p:nvPr/>
          </p:nvGrpSpPr>
          <p:grpSpPr>
            <a:xfrm>
              <a:off x="3241114" y="1043295"/>
              <a:ext cx="3175000" cy="2983733"/>
              <a:chOff x="5110675" y="714060"/>
              <a:chExt cx="3175000" cy="298373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3310AEB-FEB0-EE11-FC74-3236301ACF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10675" y="714060"/>
                <a:ext cx="3175000" cy="28575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98EB8D4-EB30-E568-2CB9-231E1DFD7EE2}"/>
                  </a:ext>
                </a:extLst>
              </p:cNvPr>
              <p:cNvSpPr/>
              <p:nvPr/>
            </p:nvSpPr>
            <p:spPr>
              <a:xfrm>
                <a:off x="5110675" y="3527486"/>
                <a:ext cx="3175000" cy="1703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A17B083-2C6A-CD5F-1DC8-69CEADFA6B3F}"/>
                </a:ext>
              </a:extLst>
            </p:cNvPr>
            <p:cNvGrpSpPr/>
            <p:nvPr/>
          </p:nvGrpSpPr>
          <p:grpSpPr>
            <a:xfrm>
              <a:off x="66114" y="1966551"/>
              <a:ext cx="3175000" cy="2060477"/>
              <a:chOff x="8526975" y="1177610"/>
              <a:chExt cx="3175000" cy="206047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26B1E32-C5B2-BB38-3FCE-4F5D89E3BD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26975" y="1177610"/>
                <a:ext cx="3175000" cy="193040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6A5AC0-9F90-6D0A-48A2-FB267118CDC3}"/>
                  </a:ext>
                </a:extLst>
              </p:cNvPr>
              <p:cNvSpPr/>
              <p:nvPr/>
            </p:nvSpPr>
            <p:spPr>
              <a:xfrm>
                <a:off x="8645215" y="3077866"/>
                <a:ext cx="3056760" cy="160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CECF62B-7418-277D-45A9-27AE56720726}"/>
                </a:ext>
              </a:extLst>
            </p:cNvPr>
            <p:cNvGrpSpPr/>
            <p:nvPr/>
          </p:nvGrpSpPr>
          <p:grpSpPr>
            <a:xfrm>
              <a:off x="10632514" y="2019965"/>
              <a:ext cx="2832100" cy="2007063"/>
              <a:chOff x="1226722" y="2495550"/>
              <a:chExt cx="2832100" cy="200706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F31FAF6-821B-BB1F-AA07-F7890FFD7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6722" y="2495550"/>
                <a:ext cx="2832100" cy="1866900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9CAF68D-760D-A0A3-1824-3F743F67DBA2}"/>
                  </a:ext>
                </a:extLst>
              </p:cNvPr>
              <p:cNvSpPr/>
              <p:nvPr/>
            </p:nvSpPr>
            <p:spPr>
              <a:xfrm>
                <a:off x="1319315" y="4332306"/>
                <a:ext cx="2649073" cy="1703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66BE59-DCCB-ACA2-F123-6B96A91DA67F}"/>
              </a:ext>
            </a:extLst>
          </p:cNvPr>
          <p:cNvSpPr txBox="1"/>
          <p:nvPr/>
        </p:nvSpPr>
        <p:spPr>
          <a:xfrm>
            <a:off x="171824" y="3673694"/>
            <a:ext cx="2614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(a) Model 1034: reference </a:t>
            </a:r>
          </a:p>
          <a:p>
            <a:r>
              <a:rPr lang="en-US" sz="1600" dirty="0"/>
              <a:t>      reaction constraint matrix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656D40-E402-0D18-49D0-039C338728EA}"/>
              </a:ext>
            </a:extLst>
          </p:cNvPr>
          <p:cNvSpPr txBox="1"/>
          <p:nvPr/>
        </p:nvSpPr>
        <p:spPr>
          <a:xfrm>
            <a:off x="3016707" y="3673694"/>
            <a:ext cx="2614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(b) Model 351: target </a:t>
            </a:r>
          </a:p>
          <a:p>
            <a:r>
              <a:rPr lang="en-US" sz="1600" dirty="0"/>
              <a:t>      reaction constraint matrix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358FBA-C4E2-07AC-1243-80428964BF22}"/>
              </a:ext>
            </a:extLst>
          </p:cNvPr>
          <p:cNvSpPr txBox="1"/>
          <p:nvPr/>
        </p:nvSpPr>
        <p:spPr>
          <a:xfrm>
            <a:off x="5967300" y="3673694"/>
            <a:ext cx="2922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(c) reaction compatibility vector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6ADB04-5456-9880-A81C-8AA0E13FD14F}"/>
              </a:ext>
            </a:extLst>
          </p:cNvPr>
          <p:cNvSpPr txBox="1"/>
          <p:nvPr/>
        </p:nvSpPr>
        <p:spPr>
          <a:xfrm>
            <a:off x="9603183" y="3673694"/>
            <a:ext cx="2051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(d) reaction mappings </a:t>
            </a:r>
          </a:p>
        </p:txBody>
      </p:sp>
    </p:spTree>
    <p:extLst>
      <p:ext uri="{BB962C8B-B14F-4D97-AF65-F5344CB8AC3E}">
        <p14:creationId xmlns:p14="http://schemas.microsoft.com/office/powerpoint/2010/main" val="2262011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ADE696C9-83C9-3868-0E02-F25BFFA97775}"/>
              </a:ext>
            </a:extLst>
          </p:cNvPr>
          <p:cNvSpPr txBox="1"/>
          <p:nvPr/>
        </p:nvSpPr>
        <p:spPr>
          <a:xfrm>
            <a:off x="3268186" y="3133664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8D4D76-DD97-24C4-D24C-0A90BD67A9BD}"/>
              </a:ext>
            </a:extLst>
          </p:cNvPr>
          <p:cNvSpPr txBox="1"/>
          <p:nvPr/>
        </p:nvSpPr>
        <p:spPr>
          <a:xfrm>
            <a:off x="7200854" y="1930180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B02B22-D210-D7A4-D15B-EE75DD1993E9}"/>
              </a:ext>
            </a:extLst>
          </p:cNvPr>
          <p:cNvSpPr txBox="1"/>
          <p:nvPr/>
        </p:nvSpPr>
        <p:spPr>
          <a:xfrm>
            <a:off x="4967673" y="234892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799AF3-8768-F962-6E58-EB118FF3EC50}"/>
              </a:ext>
            </a:extLst>
          </p:cNvPr>
          <p:cNvSpPr txBox="1"/>
          <p:nvPr/>
        </p:nvSpPr>
        <p:spPr>
          <a:xfrm>
            <a:off x="4939907" y="1357902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4FB965-2233-A38C-0A5F-9E91E52C9F68}"/>
              </a:ext>
            </a:extLst>
          </p:cNvPr>
          <p:cNvSpPr txBox="1"/>
          <p:nvPr/>
        </p:nvSpPr>
        <p:spPr>
          <a:xfrm>
            <a:off x="4943698" y="2933188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47397A-CAF3-6338-0E0B-0AB8624A31EA}"/>
              </a:ext>
            </a:extLst>
          </p:cNvPr>
          <p:cNvSpPr txBox="1"/>
          <p:nvPr/>
        </p:nvSpPr>
        <p:spPr>
          <a:xfrm>
            <a:off x="7758723" y="747337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6BD5C1-716A-465D-1ED5-3F133DB4E983}"/>
              </a:ext>
            </a:extLst>
          </p:cNvPr>
          <p:cNvSpPr txBox="1"/>
          <p:nvPr/>
        </p:nvSpPr>
        <p:spPr>
          <a:xfrm>
            <a:off x="9649811" y="760621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E3BC7D-85F9-385F-1022-DE4CA139AD21}"/>
              </a:ext>
            </a:extLst>
          </p:cNvPr>
          <p:cNvSpPr txBox="1"/>
          <p:nvPr/>
        </p:nvSpPr>
        <p:spPr>
          <a:xfrm>
            <a:off x="7150520" y="2994073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218E4-2EE5-CCA1-6AB5-2995936F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84" y="551343"/>
            <a:ext cx="2908300" cy="187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7B3662-1EC2-1B04-7479-9CCDD71951C5}"/>
              </a:ext>
            </a:extLst>
          </p:cNvPr>
          <p:cNvSpPr/>
          <p:nvPr/>
        </p:nvSpPr>
        <p:spPr>
          <a:xfrm>
            <a:off x="4833453" y="1670809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06DCD4-3A3D-FE99-69EF-4B779973587F}"/>
              </a:ext>
            </a:extLst>
          </p:cNvPr>
          <p:cNvSpPr/>
          <p:nvPr/>
        </p:nvSpPr>
        <p:spPr>
          <a:xfrm>
            <a:off x="5830348" y="1652631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65A828-4E9F-5A1A-6BD6-3F337F7BA6F0}"/>
              </a:ext>
            </a:extLst>
          </p:cNvPr>
          <p:cNvSpPr txBox="1"/>
          <p:nvPr/>
        </p:nvSpPr>
        <p:spPr>
          <a:xfrm>
            <a:off x="8103151" y="2332721"/>
            <a:ext cx="2121735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A: BCG</a:t>
            </a:r>
          </a:p>
          <a:p>
            <a:r>
              <a:rPr lang="en-US" sz="1400" dirty="0"/>
              <a:t>B: </a:t>
            </a:r>
            <a:r>
              <a:rPr lang="en-US" sz="1400" dirty="0" err="1"/>
              <a:t>Effector_cells</a:t>
            </a:r>
            <a:endParaRPr lang="en-US" sz="1400" dirty="0"/>
          </a:p>
          <a:p>
            <a:r>
              <a:rPr lang="en-US" sz="1400" dirty="0"/>
              <a:t>C: </a:t>
            </a:r>
            <a:r>
              <a:rPr lang="en-US" sz="1400" dirty="0" err="1"/>
              <a:t>Tumor_uninfected_cells</a:t>
            </a:r>
            <a:endParaRPr lang="en-US" sz="1400" dirty="0"/>
          </a:p>
          <a:p>
            <a:r>
              <a:rPr lang="en-US" sz="1400" dirty="0"/>
              <a:t>D: </a:t>
            </a:r>
            <a:r>
              <a:rPr lang="en-US" sz="1400" dirty="0" err="1"/>
              <a:t>Tumor_infected_cells</a:t>
            </a:r>
            <a:endParaRPr lang="en-US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2EDF7D-D80C-3C99-1B4E-C6D79F80D1BF}"/>
              </a:ext>
            </a:extLst>
          </p:cNvPr>
          <p:cNvSpPr/>
          <p:nvPr/>
        </p:nvSpPr>
        <p:spPr>
          <a:xfrm>
            <a:off x="5985537" y="3223589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29356E-B34A-06D4-4419-79BB73ACF773}"/>
              </a:ext>
            </a:extLst>
          </p:cNvPr>
          <p:cNvSpPr/>
          <p:nvPr/>
        </p:nvSpPr>
        <p:spPr>
          <a:xfrm>
            <a:off x="5922620" y="538761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3B70CA-95E1-0A9B-96A2-4F5983C2B6FB}"/>
              </a:ext>
            </a:extLst>
          </p:cNvPr>
          <p:cNvSpPr/>
          <p:nvPr/>
        </p:nvSpPr>
        <p:spPr>
          <a:xfrm>
            <a:off x="8586058" y="1054451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FA28DC-E337-826D-A5C1-590761416F62}"/>
              </a:ext>
            </a:extLst>
          </p:cNvPr>
          <p:cNvSpPr/>
          <p:nvPr/>
        </p:nvSpPr>
        <p:spPr>
          <a:xfrm>
            <a:off x="7028574" y="3296293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B15703-D2D7-6CD7-95C1-DB9BF60ECBF1}"/>
              </a:ext>
            </a:extLst>
          </p:cNvPr>
          <p:cNvSpPr/>
          <p:nvPr/>
        </p:nvSpPr>
        <p:spPr>
          <a:xfrm>
            <a:off x="7636710" y="1059810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F8A360-D5A4-1082-9DDB-8A1E8EC626FB}"/>
              </a:ext>
            </a:extLst>
          </p:cNvPr>
          <p:cNvSpPr/>
          <p:nvPr/>
        </p:nvSpPr>
        <p:spPr>
          <a:xfrm>
            <a:off x="7078841" y="2243589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35EC1E-E548-DDAD-E93D-26646566EFB8}"/>
              </a:ext>
            </a:extLst>
          </p:cNvPr>
          <p:cNvSpPr/>
          <p:nvPr/>
        </p:nvSpPr>
        <p:spPr>
          <a:xfrm>
            <a:off x="4850220" y="324269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FF3A59-AF24-C438-C66A-7ACD612B083E}"/>
              </a:ext>
            </a:extLst>
          </p:cNvPr>
          <p:cNvSpPr/>
          <p:nvPr/>
        </p:nvSpPr>
        <p:spPr>
          <a:xfrm>
            <a:off x="4871205" y="542956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61C7FD-DD00-C9BE-3C68-867CB7E77042}"/>
              </a:ext>
            </a:extLst>
          </p:cNvPr>
          <p:cNvSpPr/>
          <p:nvPr/>
        </p:nvSpPr>
        <p:spPr>
          <a:xfrm>
            <a:off x="9556391" y="1062841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J6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9074DEE-3E81-32F6-484E-B3D4839F14C4}"/>
              </a:ext>
            </a:extLst>
          </p:cNvPr>
          <p:cNvCxnSpPr>
            <a:stCxn id="6" idx="3"/>
            <a:endCxn id="7" idx="2"/>
          </p:cNvCxnSpPr>
          <p:nvPr/>
        </p:nvCxnSpPr>
        <p:spPr>
          <a:xfrm flipV="1">
            <a:off x="5496184" y="1979802"/>
            <a:ext cx="334164" cy="13983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3AE06C6-AC96-C1B7-C936-A2E2E1B8689D}"/>
              </a:ext>
            </a:extLst>
          </p:cNvPr>
          <p:cNvCxnSpPr>
            <a:cxnSpLocks/>
            <a:stCxn id="16" idx="3"/>
            <a:endCxn id="9" idx="2"/>
          </p:cNvCxnSpPr>
          <p:nvPr/>
        </p:nvCxnSpPr>
        <p:spPr>
          <a:xfrm flipV="1">
            <a:off x="5512951" y="3550760"/>
            <a:ext cx="472586" cy="14914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3156D7A0-9326-541B-3F97-65B1AC754A6D}"/>
              </a:ext>
            </a:extLst>
          </p:cNvPr>
          <p:cNvCxnSpPr>
            <a:cxnSpLocks/>
            <a:stCxn id="9" idx="6"/>
            <a:endCxn id="13" idx="1"/>
          </p:cNvCxnSpPr>
          <p:nvPr/>
        </p:nvCxnSpPr>
        <p:spPr>
          <a:xfrm>
            <a:off x="6631489" y="3550760"/>
            <a:ext cx="397085" cy="6850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038B3F89-54C0-D2AF-A8A1-C411457ADE0B}"/>
              </a:ext>
            </a:extLst>
          </p:cNvPr>
          <p:cNvCxnSpPr>
            <a:cxnSpLocks/>
            <a:stCxn id="17" idx="3"/>
            <a:endCxn id="10" idx="2"/>
          </p:cNvCxnSpPr>
          <p:nvPr/>
        </p:nvCxnSpPr>
        <p:spPr>
          <a:xfrm>
            <a:off x="5533936" y="865932"/>
            <a:ext cx="388684" cy="1270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1227DBA0-2AB8-B6D9-6804-04A04B0A208E}"/>
              </a:ext>
            </a:extLst>
          </p:cNvPr>
          <p:cNvCxnSpPr>
            <a:cxnSpLocks/>
            <a:stCxn id="10" idx="6"/>
            <a:endCxn id="14" idx="1"/>
          </p:cNvCxnSpPr>
          <p:nvPr/>
        </p:nvCxnSpPr>
        <p:spPr>
          <a:xfrm>
            <a:off x="6568572" y="865932"/>
            <a:ext cx="1068138" cy="51685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A61ABB54-095C-DB4A-9274-C4A542906859}"/>
              </a:ext>
            </a:extLst>
          </p:cNvPr>
          <p:cNvCxnSpPr>
            <a:cxnSpLocks/>
            <a:stCxn id="7" idx="6"/>
            <a:endCxn id="14" idx="1"/>
          </p:cNvCxnSpPr>
          <p:nvPr/>
        </p:nvCxnSpPr>
        <p:spPr>
          <a:xfrm flipV="1">
            <a:off x="6476300" y="1382786"/>
            <a:ext cx="1160410" cy="59701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57459175-FD28-97AF-EA94-1725BDC0CB62}"/>
              </a:ext>
            </a:extLst>
          </p:cNvPr>
          <p:cNvCxnSpPr>
            <a:cxnSpLocks/>
            <a:stCxn id="11" idx="6"/>
            <a:endCxn id="18" idx="1"/>
          </p:cNvCxnSpPr>
          <p:nvPr/>
        </p:nvCxnSpPr>
        <p:spPr>
          <a:xfrm>
            <a:off x="9232010" y="1381622"/>
            <a:ext cx="324381" cy="4195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F976EB55-2B15-6EC5-7313-47F68F3D5A91}"/>
              </a:ext>
            </a:extLst>
          </p:cNvPr>
          <p:cNvCxnSpPr>
            <a:cxnSpLocks/>
            <a:stCxn id="14" idx="3"/>
            <a:endCxn id="11" idx="2"/>
          </p:cNvCxnSpPr>
          <p:nvPr/>
        </p:nvCxnSpPr>
        <p:spPr>
          <a:xfrm flipV="1">
            <a:off x="8299441" y="1381622"/>
            <a:ext cx="286617" cy="116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6CAA0D1A-E157-43F3-5AAF-54D3B3EF682C}"/>
              </a:ext>
            </a:extLst>
          </p:cNvPr>
          <p:cNvCxnSpPr>
            <a:cxnSpLocks/>
            <a:stCxn id="7" idx="5"/>
            <a:endCxn id="15" idx="1"/>
          </p:cNvCxnSpPr>
          <p:nvPr/>
        </p:nvCxnSpPr>
        <p:spPr>
          <a:xfrm rot="16200000" flipH="1">
            <a:off x="6552563" y="2040287"/>
            <a:ext cx="355418" cy="697138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68CFAAD-1AAB-C7B9-63DA-4F5CEE852069}"/>
              </a:ext>
            </a:extLst>
          </p:cNvPr>
          <p:cNvSpPr txBox="1"/>
          <p:nvPr/>
        </p:nvSpPr>
        <p:spPr>
          <a:xfrm>
            <a:off x="2204483" y="4377899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345B7F-9658-E0ED-EEE1-B72B909B1697}"/>
              </a:ext>
            </a:extLst>
          </p:cNvPr>
          <p:cNvSpPr txBox="1"/>
          <p:nvPr/>
        </p:nvSpPr>
        <p:spPr>
          <a:xfrm>
            <a:off x="994760" y="2984615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ABB9E9F-7CF9-1BA9-791D-EFC1EB933B73}"/>
              </a:ext>
            </a:extLst>
          </p:cNvPr>
          <p:cNvSpPr txBox="1"/>
          <p:nvPr/>
        </p:nvSpPr>
        <p:spPr>
          <a:xfrm>
            <a:off x="883104" y="3973401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CDC62D7-A85B-46ED-32BE-6BECDD8B1C53}"/>
              </a:ext>
            </a:extLst>
          </p:cNvPr>
          <p:cNvSpPr txBox="1"/>
          <p:nvPr/>
        </p:nvSpPr>
        <p:spPr>
          <a:xfrm>
            <a:off x="886895" y="5389296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AA8B59-19B2-6349-A9B2-CEEF1738B001}"/>
              </a:ext>
            </a:extLst>
          </p:cNvPr>
          <p:cNvSpPr txBox="1"/>
          <p:nvPr/>
        </p:nvSpPr>
        <p:spPr>
          <a:xfrm>
            <a:off x="2317735" y="3144722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B7BF736-9772-7078-A433-B4407F77104A}"/>
              </a:ext>
            </a:extLst>
          </p:cNvPr>
          <p:cNvSpPr txBox="1"/>
          <p:nvPr/>
        </p:nvSpPr>
        <p:spPr>
          <a:xfrm>
            <a:off x="5593008" y="3292230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C21415D-9D3E-950A-F331-02B98438DB9E}"/>
              </a:ext>
            </a:extLst>
          </p:cNvPr>
          <p:cNvSpPr txBox="1"/>
          <p:nvPr/>
        </p:nvSpPr>
        <p:spPr>
          <a:xfrm>
            <a:off x="2154149" y="5391458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1679AFB-A3E2-E9A9-1B8C-C5D51CAC3AC4}"/>
              </a:ext>
            </a:extLst>
          </p:cNvPr>
          <p:cNvSpPr/>
          <p:nvPr/>
        </p:nvSpPr>
        <p:spPr>
          <a:xfrm>
            <a:off x="776650" y="428630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66CCABC-AEBE-0BE2-193B-BB2D5A299B2F}"/>
              </a:ext>
            </a:extLst>
          </p:cNvPr>
          <p:cNvSpPr/>
          <p:nvPr/>
        </p:nvSpPr>
        <p:spPr>
          <a:xfrm>
            <a:off x="2032203" y="569367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3D92046-DF25-621E-3E80-D2355EE9C54A}"/>
              </a:ext>
            </a:extLst>
          </p:cNvPr>
          <p:cNvSpPr/>
          <p:nvPr/>
        </p:nvSpPr>
        <p:spPr>
          <a:xfrm>
            <a:off x="2195722" y="3457195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J5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AA17064-EF52-487E-8266-6056A2658FB9}"/>
              </a:ext>
            </a:extLst>
          </p:cNvPr>
          <p:cNvSpPr/>
          <p:nvPr/>
        </p:nvSpPr>
        <p:spPr>
          <a:xfrm>
            <a:off x="2082470" y="469130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J7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9CCD131-ECD7-5EF6-FEA5-3256951BE3C3}"/>
              </a:ext>
            </a:extLst>
          </p:cNvPr>
          <p:cNvSpPr/>
          <p:nvPr/>
        </p:nvSpPr>
        <p:spPr>
          <a:xfrm>
            <a:off x="793417" y="5698806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E9EACD8-FF46-378F-6FB6-08C70B38A1F9}"/>
              </a:ext>
            </a:extLst>
          </p:cNvPr>
          <p:cNvSpPr/>
          <p:nvPr/>
        </p:nvSpPr>
        <p:spPr>
          <a:xfrm>
            <a:off x="898292" y="3292679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J4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D59BDCB-328C-BC39-2995-334BAC11E7A2}"/>
              </a:ext>
            </a:extLst>
          </p:cNvPr>
          <p:cNvSpPr/>
          <p:nvPr/>
        </p:nvSpPr>
        <p:spPr>
          <a:xfrm>
            <a:off x="3181896" y="3448806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J6</a:t>
            </a:r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F7F4E773-C6B4-37DF-AB80-8C2B8D4F1E98}"/>
              </a:ext>
            </a:extLst>
          </p:cNvPr>
          <p:cNvCxnSpPr>
            <a:cxnSpLocks/>
            <a:stCxn id="68" idx="3"/>
            <a:endCxn id="75" idx="2"/>
          </p:cNvCxnSpPr>
          <p:nvPr/>
        </p:nvCxnSpPr>
        <p:spPr>
          <a:xfrm flipV="1">
            <a:off x="1439381" y="4103147"/>
            <a:ext cx="1087707" cy="50613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4FF8C26F-34C1-275C-B30C-4000CEB99760}"/>
              </a:ext>
            </a:extLst>
          </p:cNvPr>
          <p:cNvCxnSpPr>
            <a:cxnSpLocks/>
            <a:stCxn id="77" idx="3"/>
            <a:endCxn id="74" idx="1"/>
          </p:cNvCxnSpPr>
          <p:nvPr/>
        </p:nvCxnSpPr>
        <p:spPr>
          <a:xfrm flipV="1">
            <a:off x="1456148" y="6016654"/>
            <a:ext cx="576055" cy="512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72892C52-3AD8-DF7A-5379-24D3362D0856}"/>
              </a:ext>
            </a:extLst>
          </p:cNvPr>
          <p:cNvCxnSpPr>
            <a:cxnSpLocks/>
            <a:stCxn id="78" idx="3"/>
            <a:endCxn id="75" idx="1"/>
          </p:cNvCxnSpPr>
          <p:nvPr/>
        </p:nvCxnSpPr>
        <p:spPr>
          <a:xfrm>
            <a:off x="1561023" y="3615655"/>
            <a:ext cx="634699" cy="16451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0BD285BF-EC86-1D86-0987-9458FC0B45D6}"/>
              </a:ext>
            </a:extLst>
          </p:cNvPr>
          <p:cNvCxnSpPr>
            <a:cxnSpLocks/>
            <a:stCxn id="75" idx="3"/>
            <a:endCxn id="79" idx="1"/>
          </p:cNvCxnSpPr>
          <p:nvPr/>
        </p:nvCxnSpPr>
        <p:spPr>
          <a:xfrm flipV="1">
            <a:off x="2858453" y="3771782"/>
            <a:ext cx="323443" cy="838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4710EC63-B031-4A07-F3F5-D96DCAF34339}"/>
              </a:ext>
            </a:extLst>
          </p:cNvPr>
          <p:cNvCxnSpPr>
            <a:cxnSpLocks/>
            <a:stCxn id="68" idx="2"/>
            <a:endCxn id="76" idx="1"/>
          </p:cNvCxnSpPr>
          <p:nvPr/>
        </p:nvCxnSpPr>
        <p:spPr>
          <a:xfrm rot="16200000" flipH="1">
            <a:off x="1554231" y="4486045"/>
            <a:ext cx="82024" cy="9744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883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3A25A4C-6300-C358-59BA-D05A3BD3135F}"/>
              </a:ext>
            </a:extLst>
          </p:cNvPr>
          <p:cNvGrpSpPr/>
          <p:nvPr/>
        </p:nvGrpSpPr>
        <p:grpSpPr>
          <a:xfrm>
            <a:off x="5871028" y="231790"/>
            <a:ext cx="3528281" cy="2804658"/>
            <a:chOff x="2627742" y="239140"/>
            <a:chExt cx="2757990" cy="280465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7389F2-BBDC-17CC-4445-A40CC2AA5CDB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24929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v01: A + I -&gt; D_IA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v02: I + I -&gt; D_II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v03: I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v04: A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v05: D_IA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v06: D_II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v07: D_IA -&gt;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v08: D_II -&gt;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v09: R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v10:  -&gt;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v11:  -&gt;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v12:  -&gt; R         </a:t>
              </a:r>
            </a:p>
            <a:p>
              <a:endParaRPr lang="en-US" sz="1200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424C2C-6006-4BE4-EC55-4240B9E134A8}"/>
                </a:ext>
              </a:extLst>
            </p:cNvPr>
            <p:cNvSpPr txBox="1"/>
            <p:nvPr/>
          </p:nvSpPr>
          <p:spPr>
            <a:xfrm>
              <a:off x="2644519" y="239140"/>
              <a:ext cx="1348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351*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94F4B6-1D64-03C8-A70F-C7BDFB2CF60D}"/>
              </a:ext>
            </a:extLst>
          </p:cNvPr>
          <p:cNvGrpSpPr/>
          <p:nvPr/>
        </p:nvGrpSpPr>
        <p:grpSpPr>
          <a:xfrm>
            <a:off x="320769" y="231790"/>
            <a:ext cx="5391219" cy="1696663"/>
            <a:chOff x="320769" y="239140"/>
            <a:chExt cx="5391219" cy="1696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D274CC-9B5A-D887-F21C-D86A72930B10}"/>
                </a:ext>
              </a:extLst>
            </p:cNvPr>
            <p:cNvSpPr txBox="1"/>
            <p:nvPr/>
          </p:nvSpPr>
          <p:spPr>
            <a:xfrm>
              <a:off x="320769" y="550808"/>
              <a:ext cx="539121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J1:  -&gt; BCG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J2: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J3: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J4: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J5: BCG +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J6: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J7: BCG -&gt;        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6E0FEC-BE39-19B3-97A0-EC012268F71F}"/>
                </a:ext>
              </a:extLst>
            </p:cNvPr>
            <p:cNvSpPr txBox="1"/>
            <p:nvPr/>
          </p:nvSpPr>
          <p:spPr>
            <a:xfrm>
              <a:off x="325844" y="239140"/>
              <a:ext cx="1842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1034*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EA6095-307F-29FF-F182-E41690CB492B}"/>
              </a:ext>
            </a:extLst>
          </p:cNvPr>
          <p:cNvSpPr txBox="1"/>
          <p:nvPr/>
        </p:nvSpPr>
        <p:spPr>
          <a:xfrm>
            <a:off x="320769" y="1810156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67820FC-091B-657C-0194-4ADDB129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156968"/>
              </p:ext>
            </p:extLst>
          </p:nvPr>
        </p:nvGraphicFramePr>
        <p:xfrm>
          <a:off x="320767" y="2261111"/>
          <a:ext cx="5221291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61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1304014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250466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V01, v02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446140E-CC13-639F-3B7D-AA2E8980682D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88405-4218-3372-3C67-3AF640862A36}"/>
              </a:ext>
            </a:extLst>
          </p:cNvPr>
          <p:cNvSpPr txBox="1"/>
          <p:nvPr/>
        </p:nvSpPr>
        <p:spPr>
          <a:xfrm>
            <a:off x="5723684" y="3023656"/>
            <a:ext cx="307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Species constraint: reactant reactions by type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8003BDF-F149-F22C-A83B-083E808D7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675284"/>
              </p:ext>
            </p:extLst>
          </p:nvPr>
        </p:nvGraphicFramePr>
        <p:xfrm>
          <a:off x="5772647" y="3291732"/>
          <a:ext cx="6098584" cy="16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4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450537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174268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reaction types where  1034 species is a reactant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05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A, 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A, D_IA, D_II,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0CC05B5-327A-4564-BF94-FA313240A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045101"/>
              </p:ext>
            </p:extLst>
          </p:nvPr>
        </p:nvGraphicFramePr>
        <p:xfrm>
          <a:off x="6164282" y="5274215"/>
          <a:ext cx="3536311" cy="1453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250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46066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212947662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91125367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28491877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B18A95BD-BC29-FB3A-A136-4891228EA2E8}"/>
              </a:ext>
            </a:extLst>
          </p:cNvPr>
          <p:cNvSpPr txBox="1"/>
          <p:nvPr/>
        </p:nvSpPr>
        <p:spPr>
          <a:xfrm>
            <a:off x="6079432" y="4941246"/>
            <a:ext cx="473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Assignments of 351 species to 1034 that are consistent with constraints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A208B3-C073-FA34-8DF8-37C5B6FDC9CC}"/>
              </a:ext>
            </a:extLst>
          </p:cNvPr>
          <p:cNvSpPr txBox="1"/>
          <p:nvPr/>
        </p:nvSpPr>
        <p:spPr>
          <a:xfrm>
            <a:off x="8821939" y="543457"/>
            <a:ext cx="25006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v10:  -&gt; I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v12:  -&gt; R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v09: R -&gt;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v11:  -&gt; A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v01: A + I -&gt; D_IA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v05: D_IA -&gt;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v03: I -&gt;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C4BB7-6D47-EAA7-4CA1-8711328D7ECF}"/>
              </a:ext>
            </a:extLst>
          </p:cNvPr>
          <p:cNvSpPr txBox="1"/>
          <p:nvPr/>
        </p:nvSpPr>
        <p:spPr>
          <a:xfrm>
            <a:off x="8447292" y="231790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1034 induced in 351</a:t>
            </a:r>
          </a:p>
        </p:txBody>
      </p:sp>
    </p:spTree>
    <p:extLst>
      <p:ext uri="{BB962C8B-B14F-4D97-AF65-F5344CB8AC3E}">
        <p14:creationId xmlns:p14="http://schemas.microsoft.com/office/powerpoint/2010/main" val="1429190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334DE-A0D2-D839-DD61-70895A40D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2637A51-CD34-4D66-2C90-7AE65B81A34C}"/>
              </a:ext>
            </a:extLst>
          </p:cNvPr>
          <p:cNvSpPr txBox="1"/>
          <p:nvPr/>
        </p:nvSpPr>
        <p:spPr>
          <a:xfrm>
            <a:off x="106084" y="1810156"/>
            <a:ext cx="292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1034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C84EFB4-AF85-DFCB-D97E-00F44C4B8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138817"/>
              </p:ext>
            </p:extLst>
          </p:nvPr>
        </p:nvGraphicFramePr>
        <p:xfrm>
          <a:off x="217784" y="2179488"/>
          <a:ext cx="3559085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818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4191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612251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105231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  <a:gridCol w="882594">
                  <a:extLst>
                    <a:ext uri="{9D8B030D-6E8A-4147-A177-3AD203B41FA5}">
                      <a16:colId xmlns:a16="http://schemas.microsoft.com/office/drawing/2014/main" val="729154429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BA1B56A-1EAB-8FD8-6CF8-F2A700FBA497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BBA47C-989F-323F-C43B-58BD9D6FACA0}"/>
              </a:ext>
            </a:extLst>
          </p:cNvPr>
          <p:cNvSpPr txBox="1"/>
          <p:nvPr/>
        </p:nvSpPr>
        <p:spPr>
          <a:xfrm>
            <a:off x="1184744" y="508883"/>
            <a:ext cx="763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connectivity by inferred monopartite graph (via products), # successor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DF675-4418-94B7-31CA-863892D0FCD9}"/>
              </a:ext>
            </a:extLst>
          </p:cNvPr>
          <p:cNvSpPr txBox="1"/>
          <p:nvPr/>
        </p:nvSpPr>
        <p:spPr>
          <a:xfrm>
            <a:off x="4000146" y="1635228"/>
            <a:ext cx="280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351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F1DB87-11E7-B73C-4405-28F0D3223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548554"/>
              </p:ext>
            </p:extLst>
          </p:nvPr>
        </p:nvGraphicFramePr>
        <p:xfrm>
          <a:off x="4111845" y="2004560"/>
          <a:ext cx="4014388" cy="3965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22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626343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62815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383527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  <a:gridCol w="874643">
                  <a:extLst>
                    <a:ext uri="{9D8B030D-6E8A-4147-A177-3AD203B41FA5}">
                      <a16:colId xmlns:a16="http://schemas.microsoft.com/office/drawing/2014/main" val="1127936494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306598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778826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052070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74796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75365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7F3AF1-9B84-7E9C-119E-C0F80044E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082579"/>
              </p:ext>
            </p:extLst>
          </p:nvPr>
        </p:nvGraphicFramePr>
        <p:xfrm>
          <a:off x="8325016" y="870495"/>
          <a:ext cx="3649199" cy="2315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53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803662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351 IDs compatible with 1034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V01, v02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C725C6E-63F4-D221-8C61-68D54A016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252358"/>
              </p:ext>
            </p:extLst>
          </p:nvPr>
        </p:nvGraphicFramePr>
        <p:xfrm>
          <a:off x="8397902" y="3671963"/>
          <a:ext cx="3123538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698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865832830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3780513821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2401552892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2427683353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D09DC1A-737E-6CF4-A454-965463E71597}"/>
              </a:ext>
            </a:extLst>
          </p:cNvPr>
          <p:cNvSpPr txBox="1"/>
          <p:nvPr/>
        </p:nvSpPr>
        <p:spPr>
          <a:xfrm>
            <a:off x="8325016" y="3302631"/>
            <a:ext cx="275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reaction assignments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1919B-8955-F0E8-23BB-D06FA5FA74CA}"/>
              </a:ext>
            </a:extLst>
          </p:cNvPr>
          <p:cNvSpPr txBox="1"/>
          <p:nvPr/>
        </p:nvSpPr>
        <p:spPr>
          <a:xfrm>
            <a:off x="217784" y="5298607"/>
            <a:ext cx="3622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type</a:t>
            </a:r>
            <a:r>
              <a:rPr lang="en-US" dirty="0"/>
              <a:t> is a categorical constraint</a:t>
            </a:r>
          </a:p>
          <a:p>
            <a:r>
              <a:rPr lang="en-US" dirty="0"/>
              <a:t># headings are numerical constraints</a:t>
            </a:r>
          </a:p>
        </p:txBody>
      </p:sp>
    </p:spTree>
    <p:extLst>
      <p:ext uri="{BB962C8B-B14F-4D97-AF65-F5344CB8AC3E}">
        <p14:creationId xmlns:p14="http://schemas.microsoft.com/office/powerpoint/2010/main" val="52208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E63ECFC-C454-18BF-B4CC-FED42729373E}"/>
              </a:ext>
            </a:extLst>
          </p:cNvPr>
          <p:cNvGrpSpPr/>
          <p:nvPr/>
        </p:nvGrpSpPr>
        <p:grpSpPr>
          <a:xfrm>
            <a:off x="1770489" y="780553"/>
            <a:ext cx="3796219" cy="803746"/>
            <a:chOff x="1770489" y="780553"/>
            <a:chExt cx="3796219" cy="803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573725B-591B-8859-A4B7-7530EC485D71}"/>
                    </a:ext>
                  </a:extLst>
                </p:cNvPr>
                <p:cNvSpPr txBox="1"/>
                <p:nvPr/>
              </p:nvSpPr>
              <p:spPr>
                <a:xfrm>
                  <a:off x="3732809" y="814249"/>
                  <a:ext cx="1833899" cy="7363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351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1          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573725B-591B-8859-A4B7-7530EC485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2809" y="814249"/>
                  <a:ext cx="1833899" cy="736355"/>
                </a:xfrm>
                <a:prstGeom prst="rect">
                  <a:avLst/>
                </a:prstGeom>
                <a:blipFill>
                  <a:blip r:embed="rId2"/>
                  <a:stretch>
                    <a:fillRect t="-3448" b="-224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BD3A830-5676-B2D0-EA91-D887B15D25DF}"/>
                    </a:ext>
                  </a:extLst>
                </p:cNvPr>
                <p:cNvSpPr txBox="1"/>
                <p:nvPr/>
              </p:nvSpPr>
              <p:spPr>
                <a:xfrm>
                  <a:off x="1770489" y="780553"/>
                  <a:ext cx="1817805" cy="8037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1035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𝑆𝑡𝑜𝑖𝑐h𝑖𝑜𝑚𝑒𝑡𝑟𝑦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BD3A830-5676-B2D0-EA91-D887B15D25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0489" y="780553"/>
                  <a:ext cx="1817805" cy="803746"/>
                </a:xfrm>
                <a:prstGeom prst="rect">
                  <a:avLst/>
                </a:prstGeom>
                <a:blipFill>
                  <a:blip r:embed="rId3"/>
                  <a:stretch>
                    <a:fillRect t="-1563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9D3A0E-DD9F-DA94-6F9E-1DFDEF7FF12E}"/>
                  </a:ext>
                </a:extLst>
              </p:cNvPr>
              <p:cNvSpPr txBox="1"/>
              <p:nvPr/>
            </p:nvSpPr>
            <p:spPr>
              <a:xfrm>
                <a:off x="1770489" y="3118900"/>
                <a:ext cx="1817805" cy="803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1035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𝑅𝑒𝑎𝑐𝑡𝑎𝑛𝑡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𝑆𝑡𝑜𝑖𝑐h𝑖𝑜𝑚𝑒𝑡𝑟𝑦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9D3A0E-DD9F-DA94-6F9E-1DFDEF7FF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489" y="3118900"/>
                <a:ext cx="1817805" cy="803746"/>
              </a:xfrm>
              <a:prstGeom prst="rect">
                <a:avLst/>
              </a:prstGeom>
              <a:blipFill>
                <a:blip r:embed="rId4"/>
                <a:stretch>
                  <a:fillRect t="-156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BADE6D0-8F53-5E07-B439-F2E4CD929BE7}"/>
              </a:ext>
            </a:extLst>
          </p:cNvPr>
          <p:cNvGrpSpPr/>
          <p:nvPr/>
        </p:nvGrpSpPr>
        <p:grpSpPr>
          <a:xfrm>
            <a:off x="1770489" y="1672425"/>
            <a:ext cx="3796219" cy="803746"/>
            <a:chOff x="1770489" y="1672425"/>
            <a:chExt cx="3796219" cy="803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C3EE5B3-364E-FE97-17E8-BF2920B9A146}"/>
                    </a:ext>
                  </a:extLst>
                </p:cNvPr>
                <p:cNvSpPr txBox="1"/>
                <p:nvPr/>
              </p:nvSpPr>
              <p:spPr>
                <a:xfrm>
                  <a:off x="1770489" y="1672425"/>
                  <a:ext cx="1817805" cy="8037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1035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𝑆𝑡𝑜𝑖𝑐h𝑖𝑜𝑚𝑒𝑡𝑟𝑦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C3EE5B3-364E-FE97-17E8-BF2920B9A1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0489" y="1672425"/>
                  <a:ext cx="1817805" cy="803746"/>
                </a:xfrm>
                <a:prstGeom prst="rect">
                  <a:avLst/>
                </a:prstGeom>
                <a:blipFill>
                  <a:blip r:embed="rId5"/>
                  <a:stretch>
                    <a:fillRect t="-1563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264327A-4F7A-F533-C8FA-BA7EBF65F102}"/>
                    </a:ext>
                  </a:extLst>
                </p:cNvPr>
                <p:cNvSpPr txBox="1"/>
                <p:nvPr/>
              </p:nvSpPr>
              <p:spPr>
                <a:xfrm>
                  <a:off x="3732808" y="1706121"/>
                  <a:ext cx="1833900" cy="7363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351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2          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264327A-4F7A-F533-C8FA-BA7EBF65F1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2808" y="1706121"/>
                  <a:ext cx="1833900" cy="736355"/>
                </a:xfrm>
                <a:prstGeom prst="rect">
                  <a:avLst/>
                </a:prstGeom>
                <a:blipFill>
                  <a:blip r:embed="rId6"/>
                  <a:stretch>
                    <a:fillRect t="-3390" b="-203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8A2A2-2D91-92A9-0968-FD467E67CD29}"/>
                  </a:ext>
                </a:extLst>
              </p:cNvPr>
              <p:cNvSpPr txBox="1"/>
              <p:nvPr/>
            </p:nvSpPr>
            <p:spPr>
              <a:xfrm>
                <a:off x="3709950" y="3152596"/>
                <a:ext cx="1879617" cy="736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351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𝑅𝑒𝑎𝑐𝑡𝑎𝑛𝑡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8A2A2-2D91-92A9-0968-FD467E67C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950" y="3152596"/>
                <a:ext cx="1879617" cy="736355"/>
              </a:xfrm>
              <a:prstGeom prst="rect">
                <a:avLst/>
              </a:prstGeom>
              <a:blipFill>
                <a:blip r:embed="rId7"/>
                <a:stretch>
                  <a:fillRect t="-3390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216024DA-E0E7-672D-6280-E56E3851ABDF}"/>
              </a:ext>
            </a:extLst>
          </p:cNvPr>
          <p:cNvGrpSpPr/>
          <p:nvPr/>
        </p:nvGrpSpPr>
        <p:grpSpPr>
          <a:xfrm rot="5400000">
            <a:off x="3466110" y="2751816"/>
            <a:ext cx="396240" cy="91440"/>
            <a:chOff x="7028953" y="2299252"/>
            <a:chExt cx="396240" cy="914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CC83DC9-DCB9-E743-8D5C-EC9C7DD1ED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8953" y="22992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391580-B05F-368A-7019-BACD20A23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81353" y="22992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5A272C1-33E6-6379-4924-9DA0B4F08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3753" y="22992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1548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E11CF-69E6-4106-02B1-8871774E9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E8F6A6-0F75-627C-A2AF-8DFBAB0C92C7}"/>
              </a:ext>
            </a:extLst>
          </p:cNvPr>
          <p:cNvSpPr txBox="1"/>
          <p:nvPr/>
        </p:nvSpPr>
        <p:spPr>
          <a:xfrm>
            <a:off x="320769" y="1810156"/>
            <a:ext cx="292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1034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309438D-B0B5-FEA8-99BF-9DC297BEC9A1}"/>
              </a:ext>
            </a:extLst>
          </p:cNvPr>
          <p:cNvGraphicFramePr>
            <a:graphicFrameLocks noGrp="1"/>
          </p:cNvGraphicFramePr>
          <p:nvPr/>
        </p:nvGraphicFramePr>
        <p:xfrm>
          <a:off x="432470" y="2179488"/>
          <a:ext cx="3076420" cy="274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495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9249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570449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424227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42D62AF-D9AC-CEB5-EF29-1E206DD04700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1EBD71-5B7E-450C-F1DC-0BD81EC9F15C}"/>
              </a:ext>
            </a:extLst>
          </p:cNvPr>
          <p:cNvSpPr txBox="1"/>
          <p:nvPr/>
        </p:nvSpPr>
        <p:spPr>
          <a:xfrm>
            <a:off x="5723684" y="3023656"/>
            <a:ext cx="307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Species constraint: reactant reactions by type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4AF1540-95D1-5442-9CCE-6F344E9C4B87}"/>
              </a:ext>
            </a:extLst>
          </p:cNvPr>
          <p:cNvGraphicFramePr>
            <a:graphicFrameLocks noGrp="1"/>
          </p:cNvGraphicFramePr>
          <p:nvPr/>
        </p:nvGraphicFramePr>
        <p:xfrm>
          <a:off x="5772647" y="3291732"/>
          <a:ext cx="6098584" cy="16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4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450537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174268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reaction types where  1034 species is a reactant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05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A, 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A, D_IA, D_II,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86BCC58-7820-ACDF-7243-669E868C3F34}"/>
              </a:ext>
            </a:extLst>
          </p:cNvPr>
          <p:cNvGraphicFramePr>
            <a:graphicFrameLocks noGrp="1"/>
          </p:cNvGraphicFramePr>
          <p:nvPr/>
        </p:nvGraphicFramePr>
        <p:xfrm>
          <a:off x="6164282" y="5274215"/>
          <a:ext cx="3536311" cy="1453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250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46066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212947662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91125367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28491877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6DD761D-1DDE-7F7A-0272-47D4DE9F65A8}"/>
              </a:ext>
            </a:extLst>
          </p:cNvPr>
          <p:cNvSpPr txBox="1"/>
          <p:nvPr/>
        </p:nvSpPr>
        <p:spPr>
          <a:xfrm>
            <a:off x="6079432" y="4941246"/>
            <a:ext cx="473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Assignments of 351 species to 1034 that are consistent with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E56C15-6EE6-C0FC-100D-310241C6B351}"/>
              </a:ext>
            </a:extLst>
          </p:cNvPr>
          <p:cNvSpPr txBox="1"/>
          <p:nvPr/>
        </p:nvSpPr>
        <p:spPr>
          <a:xfrm>
            <a:off x="1184744" y="508883"/>
            <a:ext cx="763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connectivity by inferred monopartite graph (via products), # successor</a:t>
            </a:r>
          </a:p>
        </p:txBody>
      </p:sp>
    </p:spTree>
    <p:extLst>
      <p:ext uri="{BB962C8B-B14F-4D97-AF65-F5344CB8AC3E}">
        <p14:creationId xmlns:p14="http://schemas.microsoft.com/office/powerpoint/2010/main" val="201281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260609</TotalTime>
  <Words>3230</Words>
  <Application>Microsoft Macintosh PowerPoint</Application>
  <PresentationFormat>Widescreen</PresentationFormat>
  <Paragraphs>856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Courier New</vt:lpstr>
      <vt:lpstr>Menlo</vt:lpstr>
      <vt:lpstr>Segoe UI</vt:lpstr>
      <vt:lpstr>system-ui</vt:lpstr>
      <vt:lpstr>Office Theme</vt:lpstr>
      <vt:lpstr>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PowerPoint Presentation</vt:lpstr>
      <vt:lpstr>Clustering Problem: Find Structurally Identical Networks In a Large Repository Oscillators_DOE_JUNE_12_B_41373: 66 oscillating networks have the same structure</vt:lpstr>
      <vt:lpstr>Approaches to Finding Structural Identical Models in a Large Model Corpus</vt:lpstr>
      <vt:lpstr>Permutably Invariant Hash (piHash) of a Matrix</vt:lpstr>
      <vt:lpstr>Performance of PIH Hash on Oscillator DB</vt:lpstr>
      <vt:lpstr>Related Work</vt:lpstr>
      <vt:lpstr>Subnet Problem: Determine if Network A is a Subnet of Network B</vt:lpstr>
      <vt:lpstr>Kholodenko 2000 (10) - Ultrasensitivity and negative feedback bring oscillations in MAPK cascade</vt:lpstr>
      <vt:lpstr>An Oscillator in the Oscillator Database</vt:lpstr>
      <vt:lpstr>Subnet Problem: Are there BioModels that contain this oscillator?</vt:lpstr>
      <vt:lpstr>Why Find Model Sub-Networks?</vt:lpstr>
      <vt:lpstr>Related Work </vt:lpstr>
      <vt:lpstr>Finding Subnets</vt:lpstr>
      <vt:lpstr>Strategy</vt:lpstr>
      <vt:lpstr>Constraints On Assignments for Chemical Reaction Networks</vt:lpstr>
      <vt:lpstr>Constraints reduce the number of assignments</vt:lpstr>
      <vt:lpstr>Constraints reduce the number of assignments to consider</vt:lpstr>
      <vt:lpstr>Parallelism</vt:lpstr>
      <vt:lpstr>Contributions</vt:lpstr>
      <vt:lpstr>Next Steps</vt:lpstr>
      <vt:lpstr>Order Independent Encoding (OIE) of Arrays</vt:lpstr>
      <vt:lpstr>DSIRN: Detecting Structurally Identical Reaction Networks: 2</vt:lpstr>
      <vt:lpstr>Bipartite Hypergraphs Are Required to find Subnets</vt:lpstr>
      <vt:lpstr>PowerPoint Presentation</vt:lpstr>
      <vt:lpstr>Computational Complexity of Naïve Algorithm to Detect Weak Structural Identical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Structurally Equivalent Chemical Reaction Networks</dc:title>
  <dc:creator>Joseph Hellerstein</dc:creator>
  <cp:lastModifiedBy>Joseph Hellerstein</cp:lastModifiedBy>
  <cp:revision>730</cp:revision>
  <dcterms:created xsi:type="dcterms:W3CDTF">2024-06-02T22:53:58Z</dcterms:created>
  <dcterms:modified xsi:type="dcterms:W3CDTF">2025-04-16T17:23:57Z</dcterms:modified>
</cp:coreProperties>
</file>